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93" r:id="rId3"/>
    <p:sldId id="344" r:id="rId4"/>
    <p:sldId id="349" r:id="rId5"/>
    <p:sldId id="359" r:id="rId6"/>
    <p:sldId id="271" r:id="rId7"/>
    <p:sldId id="274" r:id="rId8"/>
    <p:sldId id="333" r:id="rId9"/>
    <p:sldId id="329" r:id="rId10"/>
    <p:sldId id="331" r:id="rId11"/>
    <p:sldId id="314" r:id="rId12"/>
    <p:sldId id="358" r:id="rId13"/>
    <p:sldId id="364" r:id="rId14"/>
    <p:sldId id="365" r:id="rId15"/>
    <p:sldId id="366" r:id="rId16"/>
    <p:sldId id="346" r:id="rId17"/>
    <p:sldId id="316" r:id="rId18"/>
    <p:sldId id="332" r:id="rId19"/>
    <p:sldId id="330" r:id="rId20"/>
    <p:sldId id="360" r:id="rId21"/>
    <p:sldId id="356" r:id="rId22"/>
    <p:sldId id="363" r:id="rId23"/>
    <p:sldId id="361" r:id="rId24"/>
    <p:sldId id="367" r:id="rId25"/>
    <p:sldId id="368" r:id="rId26"/>
    <p:sldId id="369" r:id="rId27"/>
    <p:sldId id="318" r:id="rId28"/>
    <p:sldId id="325" r:id="rId29"/>
    <p:sldId id="371" r:id="rId30"/>
    <p:sldId id="328" r:id="rId31"/>
    <p:sldId id="260" r:id="rId32"/>
    <p:sldId id="284" r:id="rId33"/>
    <p:sldId id="261" r:id="rId34"/>
    <p:sldId id="291" r:id="rId35"/>
    <p:sldId id="304" r:id="rId36"/>
    <p:sldId id="296" r:id="rId37"/>
    <p:sldId id="297" r:id="rId38"/>
    <p:sldId id="310" r:id="rId39"/>
    <p:sldId id="311" r:id="rId40"/>
    <p:sldId id="312" r:id="rId41"/>
    <p:sldId id="270" r:id="rId42"/>
    <p:sldId id="278" r:id="rId43"/>
    <p:sldId id="286" r:id="rId44"/>
    <p:sldId id="272" r:id="rId45"/>
    <p:sldId id="273" r:id="rId46"/>
    <p:sldId id="294" r:id="rId47"/>
    <p:sldId id="289" r:id="rId48"/>
    <p:sldId id="290" r:id="rId49"/>
    <p:sldId id="313" r:id="rId50"/>
    <p:sldId id="265" r:id="rId51"/>
  </p:sldIdLst>
  <p:sldSz cx="9144000" cy="5143500" type="screen16x9"/>
  <p:notesSz cx="6858000" cy="9144000"/>
  <p:defaultText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F6D"/>
    <a:srgbClr val="FF0000"/>
    <a:srgbClr val="71BB3E"/>
    <a:srgbClr val="72BF3C"/>
    <a:srgbClr val="6DB43B"/>
    <a:srgbClr val="000000"/>
    <a:srgbClr val="5F5F5F"/>
    <a:srgbClr val="F4A028"/>
    <a:srgbClr val="00783C"/>
    <a:srgbClr val="2C5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78841" autoAdjust="0"/>
  </p:normalViewPr>
  <p:slideViewPr>
    <p:cSldViewPr snapToGrid="0">
      <p:cViewPr>
        <p:scale>
          <a:sx n="100" d="100"/>
          <a:sy n="100" d="100"/>
        </p:scale>
        <p:origin x="-1120" y="-248"/>
      </p:cViewPr>
      <p:guideLst>
        <p:guide orient="horz" pos="574"/>
        <p:guide pos="2880"/>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D1ADD-73AF-CB45-8449-29BDB1BBE49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DD7B29F-0DCB-FB4B-9CD8-A0B34A5FBB04}">
      <dgm:prSet/>
      <dgm:spPr/>
      <dgm:t>
        <a:bodyPr/>
        <a:lstStyle/>
        <a:p>
          <a:pPr rtl="0"/>
          <a:r>
            <a:rPr lang="en-US" dirty="0" smtClean="0"/>
            <a:t>Attack</a:t>
          </a:r>
          <a:endParaRPr lang="en-US" dirty="0"/>
        </a:p>
      </dgm:t>
    </dgm:pt>
    <dgm:pt modelId="{E012D56E-BE63-6648-B539-3CB58A00F030}" type="parTrans" cxnId="{758E7F19-4A20-8547-A9E9-E3520A592C93}">
      <dgm:prSet/>
      <dgm:spPr/>
      <dgm:t>
        <a:bodyPr/>
        <a:lstStyle/>
        <a:p>
          <a:endParaRPr lang="en-US"/>
        </a:p>
      </dgm:t>
    </dgm:pt>
    <dgm:pt modelId="{9256871C-AE2B-1944-832E-7462E6EC9A24}" type="sibTrans" cxnId="{758E7F19-4A20-8547-A9E9-E3520A592C93}">
      <dgm:prSet/>
      <dgm:spPr/>
      <dgm:t>
        <a:bodyPr/>
        <a:lstStyle/>
        <a:p>
          <a:endParaRPr lang="en-US"/>
        </a:p>
      </dgm:t>
    </dgm:pt>
    <dgm:pt modelId="{C17DD504-A081-5D43-BE1B-B5DE84D67B2E}">
      <dgm:prSet/>
      <dgm:spPr/>
      <dgm:t>
        <a:bodyPr/>
        <a:lstStyle/>
        <a:p>
          <a:pPr rtl="0"/>
          <a:r>
            <a:rPr lang="en-US" dirty="0" smtClean="0"/>
            <a:t>Not Blocked</a:t>
          </a:r>
          <a:endParaRPr lang="en-US" dirty="0"/>
        </a:p>
      </dgm:t>
    </dgm:pt>
    <dgm:pt modelId="{4EC3661E-F9D5-8340-BF06-227F9CED4F0D}" type="parTrans" cxnId="{246BDDB9-9ED4-2149-B725-722B591C0A4E}">
      <dgm:prSet/>
      <dgm:spPr/>
      <dgm:t>
        <a:bodyPr/>
        <a:lstStyle/>
        <a:p>
          <a:endParaRPr lang="en-US"/>
        </a:p>
      </dgm:t>
    </dgm:pt>
    <dgm:pt modelId="{C451BD80-2F01-C743-B80B-1BBC72E228A2}" type="sibTrans" cxnId="{246BDDB9-9ED4-2149-B725-722B591C0A4E}">
      <dgm:prSet/>
      <dgm:spPr/>
      <dgm:t>
        <a:bodyPr/>
        <a:lstStyle/>
        <a:p>
          <a:endParaRPr lang="en-US"/>
        </a:p>
      </dgm:t>
    </dgm:pt>
    <dgm:pt modelId="{79817FB7-71AF-6E4C-B98A-203BFC57B9AC}">
      <dgm:prSet/>
      <dgm:spPr/>
      <dgm:t>
        <a:bodyPr/>
        <a:lstStyle/>
        <a:p>
          <a:pPr rtl="0"/>
          <a:r>
            <a:rPr lang="en-US" dirty="0" smtClean="0"/>
            <a:t>Visibility</a:t>
          </a:r>
          <a:endParaRPr lang="en-US" dirty="0"/>
        </a:p>
      </dgm:t>
    </dgm:pt>
    <dgm:pt modelId="{3C8D2285-E725-FF49-9CDB-59C485087ABA}" type="parTrans" cxnId="{685D53D0-1EA0-E84A-B0DA-EEEC6026BFEE}">
      <dgm:prSet/>
      <dgm:spPr/>
      <dgm:t>
        <a:bodyPr/>
        <a:lstStyle/>
        <a:p>
          <a:endParaRPr lang="en-US"/>
        </a:p>
      </dgm:t>
    </dgm:pt>
    <dgm:pt modelId="{2AD5763B-06E3-6248-BC14-8FCA064397FB}" type="sibTrans" cxnId="{685D53D0-1EA0-E84A-B0DA-EEEC6026BFEE}">
      <dgm:prSet/>
      <dgm:spPr/>
      <dgm:t>
        <a:bodyPr/>
        <a:lstStyle/>
        <a:p>
          <a:endParaRPr lang="en-US"/>
        </a:p>
      </dgm:t>
    </dgm:pt>
    <dgm:pt modelId="{FBF2FC4B-DDAE-924D-BDE5-1E5BA5DEA01B}">
      <dgm:prSet/>
      <dgm:spPr/>
      <dgm:t>
        <a:bodyPr/>
        <a:lstStyle/>
        <a:p>
          <a:pPr rtl="0"/>
          <a:r>
            <a:rPr lang="en-US" dirty="0" smtClean="0"/>
            <a:t>Analyze</a:t>
          </a:r>
          <a:endParaRPr lang="en-US" dirty="0"/>
        </a:p>
      </dgm:t>
    </dgm:pt>
    <dgm:pt modelId="{5D973B3F-511D-174A-9A73-01B5D879E0CF}" type="parTrans" cxnId="{4D56F339-8B4B-BC41-AA0C-012FE4B91942}">
      <dgm:prSet/>
      <dgm:spPr/>
      <dgm:t>
        <a:bodyPr/>
        <a:lstStyle/>
        <a:p>
          <a:endParaRPr lang="en-US"/>
        </a:p>
      </dgm:t>
    </dgm:pt>
    <dgm:pt modelId="{F3F7F65E-1471-3F49-AA4B-89331DEEDE9A}" type="sibTrans" cxnId="{4D56F339-8B4B-BC41-AA0C-012FE4B91942}">
      <dgm:prSet/>
      <dgm:spPr/>
      <dgm:t>
        <a:bodyPr/>
        <a:lstStyle/>
        <a:p>
          <a:endParaRPr lang="en-US"/>
        </a:p>
      </dgm:t>
    </dgm:pt>
    <dgm:pt modelId="{C17EEFCD-887F-0C4D-9987-9B6FCB1E3DEC}">
      <dgm:prSet/>
      <dgm:spPr/>
      <dgm:t>
        <a:bodyPr/>
        <a:lstStyle/>
        <a:p>
          <a:pPr rtl="0"/>
          <a:r>
            <a:rPr lang="en-US" dirty="0" smtClean="0"/>
            <a:t>Audit</a:t>
          </a:r>
          <a:endParaRPr lang="en-US" dirty="0"/>
        </a:p>
      </dgm:t>
    </dgm:pt>
    <dgm:pt modelId="{2D8009DB-F582-C542-9751-DE12B3F0E74A}" type="parTrans" cxnId="{EDCB283A-A5BF-8D44-9B32-099F14DAAB4E}">
      <dgm:prSet/>
      <dgm:spPr/>
      <dgm:t>
        <a:bodyPr/>
        <a:lstStyle/>
        <a:p>
          <a:endParaRPr lang="en-US"/>
        </a:p>
      </dgm:t>
    </dgm:pt>
    <dgm:pt modelId="{7E7D08E4-D014-454B-B36A-6DEE7B336A76}" type="sibTrans" cxnId="{EDCB283A-A5BF-8D44-9B32-099F14DAAB4E}">
      <dgm:prSet/>
      <dgm:spPr/>
      <dgm:t>
        <a:bodyPr/>
        <a:lstStyle/>
        <a:p>
          <a:endParaRPr lang="en-US"/>
        </a:p>
      </dgm:t>
    </dgm:pt>
    <dgm:pt modelId="{A17CE44E-36AB-C34C-95D4-AD8139E4FA9F}">
      <dgm:prSet/>
      <dgm:spPr/>
      <dgm:t>
        <a:bodyPr/>
        <a:lstStyle/>
        <a:p>
          <a:pPr rtl="0"/>
          <a:r>
            <a:rPr lang="en-US" dirty="0" smtClean="0"/>
            <a:t>Attack was launched at a High Criticality Asset</a:t>
          </a:r>
          <a:endParaRPr lang="en-US" dirty="0"/>
        </a:p>
      </dgm:t>
    </dgm:pt>
    <dgm:pt modelId="{BFD73BEF-51B1-BE43-AC02-DC9B92FB51B4}" type="parTrans" cxnId="{BD799F30-4FF7-C145-82DC-443C38984055}">
      <dgm:prSet/>
      <dgm:spPr/>
      <dgm:t>
        <a:bodyPr/>
        <a:lstStyle/>
        <a:p>
          <a:endParaRPr lang="en-US"/>
        </a:p>
      </dgm:t>
    </dgm:pt>
    <dgm:pt modelId="{394DEEB0-9EA2-F54F-9CD9-760AC4E9E431}" type="sibTrans" cxnId="{BD799F30-4FF7-C145-82DC-443C38984055}">
      <dgm:prSet/>
      <dgm:spPr/>
      <dgm:t>
        <a:bodyPr/>
        <a:lstStyle/>
        <a:p>
          <a:endParaRPr lang="en-US"/>
        </a:p>
      </dgm:t>
    </dgm:pt>
    <dgm:pt modelId="{C6C7E182-A60E-0E44-95F5-F54833DD732D}">
      <dgm:prSet/>
      <dgm:spPr/>
      <dgm:t>
        <a:bodyPr/>
        <a:lstStyle/>
        <a:p>
          <a:pPr rtl="0"/>
          <a:r>
            <a:rPr lang="en-US" dirty="0" smtClean="0"/>
            <a:t>Palo Alto was not set to block those specific IDS Alerts</a:t>
          </a:r>
          <a:endParaRPr lang="en-US" dirty="0"/>
        </a:p>
      </dgm:t>
    </dgm:pt>
    <dgm:pt modelId="{0FCBE4B4-1DAD-1D46-8D3B-139F29123418}" type="parTrans" cxnId="{33ADAEF6-B408-1047-9D3D-36C92DA8B089}">
      <dgm:prSet/>
      <dgm:spPr/>
      <dgm:t>
        <a:bodyPr/>
        <a:lstStyle/>
        <a:p>
          <a:endParaRPr lang="en-US"/>
        </a:p>
      </dgm:t>
    </dgm:pt>
    <dgm:pt modelId="{DBFD746E-702A-9A4B-ABDD-B87C7FA389AC}" type="sibTrans" cxnId="{33ADAEF6-B408-1047-9D3D-36C92DA8B089}">
      <dgm:prSet/>
      <dgm:spPr/>
      <dgm:t>
        <a:bodyPr/>
        <a:lstStyle/>
        <a:p>
          <a:endParaRPr lang="en-US"/>
        </a:p>
      </dgm:t>
    </dgm:pt>
    <dgm:pt modelId="{3F5A98A4-7040-0749-A243-D61C0C89A6F2}">
      <dgm:prSet/>
      <dgm:spPr/>
      <dgm:t>
        <a:bodyPr/>
        <a:lstStyle/>
        <a:p>
          <a:pPr rtl="0"/>
          <a:r>
            <a:rPr lang="en-US" dirty="0" smtClean="0"/>
            <a:t>Splunk got </a:t>
          </a:r>
          <a:r>
            <a:rPr lang="en-US" b="1" dirty="0" smtClean="0"/>
            <a:t>visibility</a:t>
          </a:r>
          <a:r>
            <a:rPr lang="en-US" dirty="0" smtClean="0"/>
            <a:t> of the attack via IDS log</a:t>
          </a:r>
          <a:endParaRPr lang="en-US" dirty="0"/>
        </a:p>
      </dgm:t>
    </dgm:pt>
    <dgm:pt modelId="{752D8A79-69D0-9049-96C3-876082772B81}" type="parTrans" cxnId="{99B6E55B-33F3-9147-947A-9434A5DBE8A5}">
      <dgm:prSet/>
      <dgm:spPr/>
      <dgm:t>
        <a:bodyPr/>
        <a:lstStyle/>
        <a:p>
          <a:endParaRPr lang="en-US"/>
        </a:p>
      </dgm:t>
    </dgm:pt>
    <dgm:pt modelId="{27668522-D0CA-0547-973F-090515BD730D}" type="sibTrans" cxnId="{99B6E55B-33F3-9147-947A-9434A5DBE8A5}">
      <dgm:prSet/>
      <dgm:spPr/>
      <dgm:t>
        <a:bodyPr/>
        <a:lstStyle/>
        <a:p>
          <a:endParaRPr lang="en-US"/>
        </a:p>
      </dgm:t>
    </dgm:pt>
    <dgm:pt modelId="{A466C31F-3DB7-A645-8426-07834AFDF549}">
      <dgm:prSet/>
      <dgm:spPr/>
      <dgm:t>
        <a:bodyPr/>
        <a:lstStyle/>
        <a:p>
          <a:pPr rtl="0"/>
          <a:r>
            <a:rPr lang="en-US" dirty="0" smtClean="0"/>
            <a:t>Splunk </a:t>
          </a:r>
          <a:r>
            <a:rPr lang="en-US" b="1" dirty="0" smtClean="0"/>
            <a:t>analyzed</a:t>
          </a:r>
          <a:r>
            <a:rPr lang="en-US" dirty="0" smtClean="0"/>
            <a:t> the alert and with added context decided to block </a:t>
          </a:r>
          <a:endParaRPr lang="en-US" dirty="0"/>
        </a:p>
      </dgm:t>
    </dgm:pt>
    <dgm:pt modelId="{E2C61DC0-6881-B94F-8F7F-47EE70218C95}" type="parTrans" cxnId="{ABA0CB70-180C-6F45-B9C0-3EA5641B42B5}">
      <dgm:prSet/>
      <dgm:spPr/>
      <dgm:t>
        <a:bodyPr/>
        <a:lstStyle/>
        <a:p>
          <a:endParaRPr lang="en-US"/>
        </a:p>
      </dgm:t>
    </dgm:pt>
    <dgm:pt modelId="{6A2CD201-EFDE-944A-B161-231C1516035A}" type="sibTrans" cxnId="{ABA0CB70-180C-6F45-B9C0-3EA5641B42B5}">
      <dgm:prSet/>
      <dgm:spPr/>
      <dgm:t>
        <a:bodyPr/>
        <a:lstStyle/>
        <a:p>
          <a:endParaRPr lang="en-US"/>
        </a:p>
      </dgm:t>
    </dgm:pt>
    <dgm:pt modelId="{799AD4A3-272F-8F4C-87AC-EC75915668AF}">
      <dgm:prSet/>
      <dgm:spPr/>
      <dgm:t>
        <a:bodyPr/>
        <a:lstStyle/>
        <a:p>
          <a:pPr rtl="0"/>
          <a:r>
            <a:rPr lang="en-US" dirty="0" smtClean="0"/>
            <a:t>Splunk decided to </a:t>
          </a:r>
          <a:r>
            <a:rPr lang="en-US" b="1" dirty="0" smtClean="0"/>
            <a:t>mitigate, </a:t>
          </a:r>
          <a:r>
            <a:rPr lang="en-US" dirty="0" smtClean="0"/>
            <a:t>sends a block message to the Palo Alto </a:t>
          </a:r>
          <a:endParaRPr lang="en-US" dirty="0"/>
        </a:p>
      </dgm:t>
    </dgm:pt>
    <dgm:pt modelId="{1F2B8C69-3B14-9A46-A575-DCE1FC7B9509}" type="parTrans" cxnId="{3F599034-5CCA-FC4E-BB46-42F10F705CB5}">
      <dgm:prSet/>
      <dgm:spPr/>
      <dgm:t>
        <a:bodyPr/>
        <a:lstStyle/>
        <a:p>
          <a:endParaRPr lang="en-US"/>
        </a:p>
      </dgm:t>
    </dgm:pt>
    <dgm:pt modelId="{1BE32C2B-6531-1049-A3DB-F5CBE73168E0}" type="sibTrans" cxnId="{3F599034-5CCA-FC4E-BB46-42F10F705CB5}">
      <dgm:prSet/>
      <dgm:spPr/>
      <dgm:t>
        <a:bodyPr/>
        <a:lstStyle/>
        <a:p>
          <a:endParaRPr lang="en-US"/>
        </a:p>
      </dgm:t>
    </dgm:pt>
    <dgm:pt modelId="{6722685E-1503-7942-9B1E-4E42603BEB53}">
      <dgm:prSet/>
      <dgm:spPr/>
      <dgm:t>
        <a:bodyPr/>
        <a:lstStyle/>
        <a:p>
          <a:pPr rtl="0"/>
          <a:r>
            <a:rPr lang="en-US" dirty="0" smtClean="0"/>
            <a:t>Full history if this in the mitigation tracker</a:t>
          </a:r>
          <a:endParaRPr lang="en-US" dirty="0"/>
        </a:p>
      </dgm:t>
    </dgm:pt>
    <dgm:pt modelId="{B95DBDF4-392D-D74C-A475-32C1F259768B}" type="parTrans" cxnId="{1FEEBA81-4678-BD4E-9D01-5BB0DE1733E6}">
      <dgm:prSet/>
      <dgm:spPr/>
      <dgm:t>
        <a:bodyPr/>
        <a:lstStyle/>
        <a:p>
          <a:endParaRPr lang="en-US"/>
        </a:p>
      </dgm:t>
    </dgm:pt>
    <dgm:pt modelId="{1E6D2738-D5D7-8E43-8628-806C6181924B}" type="sibTrans" cxnId="{1FEEBA81-4678-BD4E-9D01-5BB0DE1733E6}">
      <dgm:prSet/>
      <dgm:spPr/>
      <dgm:t>
        <a:bodyPr/>
        <a:lstStyle/>
        <a:p>
          <a:endParaRPr lang="en-US"/>
        </a:p>
      </dgm:t>
    </dgm:pt>
    <dgm:pt modelId="{8F0B7308-9861-5346-A430-750D212989B6}">
      <dgm:prSet/>
      <dgm:spPr/>
      <dgm:t>
        <a:bodyPr/>
        <a:lstStyle/>
        <a:p>
          <a:pPr rtl="0"/>
          <a:r>
            <a:rPr lang="en-US" dirty="0" smtClean="0"/>
            <a:t>Mitigate</a:t>
          </a:r>
          <a:endParaRPr lang="en-US" dirty="0"/>
        </a:p>
      </dgm:t>
    </dgm:pt>
    <dgm:pt modelId="{D3749915-54BE-5146-A978-E6F4DD17D0DD}" type="sibTrans" cxnId="{A339DB50-57BF-6C43-B776-880F2558B90D}">
      <dgm:prSet/>
      <dgm:spPr/>
      <dgm:t>
        <a:bodyPr/>
        <a:lstStyle/>
        <a:p>
          <a:endParaRPr lang="en-US"/>
        </a:p>
      </dgm:t>
    </dgm:pt>
    <dgm:pt modelId="{354DE769-ADF4-AB42-B54C-95D75A94F138}" type="parTrans" cxnId="{A339DB50-57BF-6C43-B776-880F2558B90D}">
      <dgm:prSet/>
      <dgm:spPr/>
      <dgm:t>
        <a:bodyPr/>
        <a:lstStyle/>
        <a:p>
          <a:endParaRPr lang="en-US"/>
        </a:p>
      </dgm:t>
    </dgm:pt>
    <dgm:pt modelId="{6E3E1C6B-8F45-2B4B-AC49-3477B9E8C0A8}" type="pres">
      <dgm:prSet presAssocID="{7ADD1ADD-73AF-CB45-8449-29BDB1BBE49F}" presName="linearFlow" presStyleCnt="0">
        <dgm:presLayoutVars>
          <dgm:dir/>
          <dgm:animLvl val="lvl"/>
          <dgm:resizeHandles val="exact"/>
        </dgm:presLayoutVars>
      </dgm:prSet>
      <dgm:spPr/>
    </dgm:pt>
    <dgm:pt modelId="{15E16886-7C12-F34F-A33B-A54ECA918868}" type="pres">
      <dgm:prSet presAssocID="{9DD7B29F-0DCB-FB4B-9CD8-A0B34A5FBB04}" presName="composite" presStyleCnt="0"/>
      <dgm:spPr/>
    </dgm:pt>
    <dgm:pt modelId="{29732C28-24D0-8B4D-A229-A840DC2ED813}" type="pres">
      <dgm:prSet presAssocID="{9DD7B29F-0DCB-FB4B-9CD8-A0B34A5FBB04}" presName="parentText" presStyleLbl="alignNode1" presStyleIdx="0" presStyleCnt="6">
        <dgm:presLayoutVars>
          <dgm:chMax val="1"/>
          <dgm:bulletEnabled val="1"/>
        </dgm:presLayoutVars>
      </dgm:prSet>
      <dgm:spPr/>
    </dgm:pt>
    <dgm:pt modelId="{C8162E23-7A27-BE44-89E8-B88713008CC1}" type="pres">
      <dgm:prSet presAssocID="{9DD7B29F-0DCB-FB4B-9CD8-A0B34A5FBB04}" presName="descendantText" presStyleLbl="alignAcc1" presStyleIdx="0" presStyleCnt="6" custLinFactNeighborY="7944">
        <dgm:presLayoutVars>
          <dgm:bulletEnabled val="1"/>
        </dgm:presLayoutVars>
      </dgm:prSet>
      <dgm:spPr/>
      <dgm:t>
        <a:bodyPr/>
        <a:lstStyle/>
        <a:p>
          <a:endParaRPr lang="en-US"/>
        </a:p>
      </dgm:t>
    </dgm:pt>
    <dgm:pt modelId="{572304C7-AEA9-A54C-8AFC-F530E1BF0BB4}" type="pres">
      <dgm:prSet presAssocID="{9256871C-AE2B-1944-832E-7462E6EC9A24}" presName="sp" presStyleCnt="0"/>
      <dgm:spPr/>
    </dgm:pt>
    <dgm:pt modelId="{A7A8BEE9-A1CE-F043-B65C-B1D0347E9691}" type="pres">
      <dgm:prSet presAssocID="{C17DD504-A081-5D43-BE1B-B5DE84D67B2E}" presName="composite" presStyleCnt="0"/>
      <dgm:spPr/>
    </dgm:pt>
    <dgm:pt modelId="{BFA2334A-7ED0-AE4D-8434-A0F32170B0E4}" type="pres">
      <dgm:prSet presAssocID="{C17DD504-A081-5D43-BE1B-B5DE84D67B2E}" presName="parentText" presStyleLbl="alignNode1" presStyleIdx="1" presStyleCnt="6">
        <dgm:presLayoutVars>
          <dgm:chMax val="1"/>
          <dgm:bulletEnabled val="1"/>
        </dgm:presLayoutVars>
      </dgm:prSet>
      <dgm:spPr/>
      <dgm:t>
        <a:bodyPr/>
        <a:lstStyle/>
        <a:p>
          <a:endParaRPr lang="en-US"/>
        </a:p>
      </dgm:t>
    </dgm:pt>
    <dgm:pt modelId="{16A01995-CB75-1E47-AAF1-8A4C1AE9299A}" type="pres">
      <dgm:prSet presAssocID="{C17DD504-A081-5D43-BE1B-B5DE84D67B2E}" presName="descendantText" presStyleLbl="alignAcc1" presStyleIdx="1" presStyleCnt="6">
        <dgm:presLayoutVars>
          <dgm:bulletEnabled val="1"/>
        </dgm:presLayoutVars>
      </dgm:prSet>
      <dgm:spPr/>
      <dgm:t>
        <a:bodyPr/>
        <a:lstStyle/>
        <a:p>
          <a:endParaRPr lang="en-US"/>
        </a:p>
      </dgm:t>
    </dgm:pt>
    <dgm:pt modelId="{0196FF52-492F-0C42-A20F-3E4B24E690C2}" type="pres">
      <dgm:prSet presAssocID="{C451BD80-2F01-C743-B80B-1BBC72E228A2}" presName="sp" presStyleCnt="0"/>
      <dgm:spPr/>
    </dgm:pt>
    <dgm:pt modelId="{F1B5BCE1-F6D5-B74F-AD14-1D462A0BDC14}" type="pres">
      <dgm:prSet presAssocID="{79817FB7-71AF-6E4C-B98A-203BFC57B9AC}" presName="composite" presStyleCnt="0"/>
      <dgm:spPr/>
    </dgm:pt>
    <dgm:pt modelId="{95295D7F-2BFC-C745-BFD3-9E241BF53DB8}" type="pres">
      <dgm:prSet presAssocID="{79817FB7-71AF-6E4C-B98A-203BFC57B9AC}" presName="parentText" presStyleLbl="alignNode1" presStyleIdx="2" presStyleCnt="6">
        <dgm:presLayoutVars>
          <dgm:chMax val="1"/>
          <dgm:bulletEnabled val="1"/>
        </dgm:presLayoutVars>
      </dgm:prSet>
      <dgm:spPr/>
    </dgm:pt>
    <dgm:pt modelId="{C131E9A6-9F80-1E40-8213-E9BAE24208DF}" type="pres">
      <dgm:prSet presAssocID="{79817FB7-71AF-6E4C-B98A-203BFC57B9AC}" presName="descendantText" presStyleLbl="alignAcc1" presStyleIdx="2" presStyleCnt="6">
        <dgm:presLayoutVars>
          <dgm:bulletEnabled val="1"/>
        </dgm:presLayoutVars>
      </dgm:prSet>
      <dgm:spPr/>
      <dgm:t>
        <a:bodyPr/>
        <a:lstStyle/>
        <a:p>
          <a:endParaRPr lang="en-US"/>
        </a:p>
      </dgm:t>
    </dgm:pt>
    <dgm:pt modelId="{054C93C7-50E9-6340-8EFE-756AF294D0E7}" type="pres">
      <dgm:prSet presAssocID="{2AD5763B-06E3-6248-BC14-8FCA064397FB}" presName="sp" presStyleCnt="0"/>
      <dgm:spPr/>
    </dgm:pt>
    <dgm:pt modelId="{3880DFE4-F986-4147-98B6-44BC73700EB2}" type="pres">
      <dgm:prSet presAssocID="{FBF2FC4B-DDAE-924D-BDE5-1E5BA5DEA01B}" presName="composite" presStyleCnt="0"/>
      <dgm:spPr/>
    </dgm:pt>
    <dgm:pt modelId="{53A39F0D-1ABB-4347-9A2C-0DBE79098062}" type="pres">
      <dgm:prSet presAssocID="{FBF2FC4B-DDAE-924D-BDE5-1E5BA5DEA01B}" presName="parentText" presStyleLbl="alignNode1" presStyleIdx="3" presStyleCnt="6">
        <dgm:presLayoutVars>
          <dgm:chMax val="1"/>
          <dgm:bulletEnabled val="1"/>
        </dgm:presLayoutVars>
      </dgm:prSet>
      <dgm:spPr/>
    </dgm:pt>
    <dgm:pt modelId="{EA7AFAA0-BDEA-E140-92CF-6981A58ECC7B}" type="pres">
      <dgm:prSet presAssocID="{FBF2FC4B-DDAE-924D-BDE5-1E5BA5DEA01B}" presName="descendantText" presStyleLbl="alignAcc1" presStyleIdx="3" presStyleCnt="6">
        <dgm:presLayoutVars>
          <dgm:bulletEnabled val="1"/>
        </dgm:presLayoutVars>
      </dgm:prSet>
      <dgm:spPr/>
      <dgm:t>
        <a:bodyPr/>
        <a:lstStyle/>
        <a:p>
          <a:endParaRPr lang="en-US"/>
        </a:p>
      </dgm:t>
    </dgm:pt>
    <dgm:pt modelId="{6FEE4E89-4C4F-634C-AF1F-400D926E61E9}" type="pres">
      <dgm:prSet presAssocID="{F3F7F65E-1471-3F49-AA4B-89331DEEDE9A}" presName="sp" presStyleCnt="0"/>
      <dgm:spPr/>
    </dgm:pt>
    <dgm:pt modelId="{49827AC8-97EE-7C44-B7FE-238D2B05D1EF}" type="pres">
      <dgm:prSet presAssocID="{8F0B7308-9861-5346-A430-750D212989B6}" presName="composite" presStyleCnt="0"/>
      <dgm:spPr/>
    </dgm:pt>
    <dgm:pt modelId="{743D0ECB-AD42-E84C-BB61-EC6C88EC5DEB}" type="pres">
      <dgm:prSet presAssocID="{8F0B7308-9861-5346-A430-750D212989B6}" presName="parentText" presStyleLbl="alignNode1" presStyleIdx="4" presStyleCnt="6">
        <dgm:presLayoutVars>
          <dgm:chMax val="1"/>
          <dgm:bulletEnabled val="1"/>
        </dgm:presLayoutVars>
      </dgm:prSet>
      <dgm:spPr/>
      <dgm:t>
        <a:bodyPr/>
        <a:lstStyle/>
        <a:p>
          <a:endParaRPr lang="en-US"/>
        </a:p>
      </dgm:t>
    </dgm:pt>
    <dgm:pt modelId="{2E39DF74-5995-5B4A-ADE1-0A94853CA504}" type="pres">
      <dgm:prSet presAssocID="{8F0B7308-9861-5346-A430-750D212989B6}" presName="descendantText" presStyleLbl="alignAcc1" presStyleIdx="4" presStyleCnt="6">
        <dgm:presLayoutVars>
          <dgm:bulletEnabled val="1"/>
        </dgm:presLayoutVars>
      </dgm:prSet>
      <dgm:spPr/>
      <dgm:t>
        <a:bodyPr/>
        <a:lstStyle/>
        <a:p>
          <a:endParaRPr lang="en-US"/>
        </a:p>
      </dgm:t>
    </dgm:pt>
    <dgm:pt modelId="{7874DF15-E398-2144-BB26-F88D0848B117}" type="pres">
      <dgm:prSet presAssocID="{D3749915-54BE-5146-A978-E6F4DD17D0DD}" presName="sp" presStyleCnt="0"/>
      <dgm:spPr/>
    </dgm:pt>
    <dgm:pt modelId="{638458E4-D9FF-DF40-963C-3C077DC96BBE}" type="pres">
      <dgm:prSet presAssocID="{C17EEFCD-887F-0C4D-9987-9B6FCB1E3DEC}" presName="composite" presStyleCnt="0"/>
      <dgm:spPr/>
    </dgm:pt>
    <dgm:pt modelId="{E606C88B-2340-C443-A9EF-AD8FE615C10A}" type="pres">
      <dgm:prSet presAssocID="{C17EEFCD-887F-0C4D-9987-9B6FCB1E3DEC}" presName="parentText" presStyleLbl="alignNode1" presStyleIdx="5" presStyleCnt="6">
        <dgm:presLayoutVars>
          <dgm:chMax val="1"/>
          <dgm:bulletEnabled val="1"/>
        </dgm:presLayoutVars>
      </dgm:prSet>
      <dgm:spPr/>
    </dgm:pt>
    <dgm:pt modelId="{6DBF5AF8-92CE-F94A-8BB7-77BCCEEC9C70}" type="pres">
      <dgm:prSet presAssocID="{C17EEFCD-887F-0C4D-9987-9B6FCB1E3DEC}" presName="descendantText" presStyleLbl="alignAcc1" presStyleIdx="5" presStyleCnt="6">
        <dgm:presLayoutVars>
          <dgm:bulletEnabled val="1"/>
        </dgm:presLayoutVars>
      </dgm:prSet>
      <dgm:spPr/>
    </dgm:pt>
  </dgm:ptLst>
  <dgm:cxnLst>
    <dgm:cxn modelId="{BCC74F0E-BD13-F44D-AFCE-0D0D5793362F}" type="presOf" srcId="{C17EEFCD-887F-0C4D-9987-9B6FCB1E3DEC}" destId="{E606C88B-2340-C443-A9EF-AD8FE615C10A}" srcOrd="0" destOrd="0" presId="urn:microsoft.com/office/officeart/2005/8/layout/chevron2"/>
    <dgm:cxn modelId="{75E3F687-1E91-AB44-9B1F-4D10398D7FF8}" type="presOf" srcId="{8F0B7308-9861-5346-A430-750D212989B6}" destId="{743D0ECB-AD42-E84C-BB61-EC6C88EC5DEB}" srcOrd="0" destOrd="0" presId="urn:microsoft.com/office/officeart/2005/8/layout/chevron2"/>
    <dgm:cxn modelId="{685D53D0-1EA0-E84A-B0DA-EEEC6026BFEE}" srcId="{7ADD1ADD-73AF-CB45-8449-29BDB1BBE49F}" destId="{79817FB7-71AF-6E4C-B98A-203BFC57B9AC}" srcOrd="2" destOrd="0" parTransId="{3C8D2285-E725-FF49-9CDB-59C485087ABA}" sibTransId="{2AD5763B-06E3-6248-BC14-8FCA064397FB}"/>
    <dgm:cxn modelId="{93F40CF7-2F6B-1A4F-9337-67BF48B3957A}" type="presOf" srcId="{799AD4A3-272F-8F4C-87AC-EC75915668AF}" destId="{2E39DF74-5995-5B4A-ADE1-0A94853CA504}" srcOrd="0" destOrd="0" presId="urn:microsoft.com/office/officeart/2005/8/layout/chevron2"/>
    <dgm:cxn modelId="{3F599034-5CCA-FC4E-BB46-42F10F705CB5}" srcId="{8F0B7308-9861-5346-A430-750D212989B6}" destId="{799AD4A3-272F-8F4C-87AC-EC75915668AF}" srcOrd="0" destOrd="0" parTransId="{1F2B8C69-3B14-9A46-A575-DCE1FC7B9509}" sibTransId="{1BE32C2B-6531-1049-A3DB-F5CBE73168E0}"/>
    <dgm:cxn modelId="{C54F2A6C-7588-E849-B99B-2C69D195FED1}" type="presOf" srcId="{79817FB7-71AF-6E4C-B98A-203BFC57B9AC}" destId="{95295D7F-2BFC-C745-BFD3-9E241BF53DB8}" srcOrd="0" destOrd="0" presId="urn:microsoft.com/office/officeart/2005/8/layout/chevron2"/>
    <dgm:cxn modelId="{EDCB283A-A5BF-8D44-9B32-099F14DAAB4E}" srcId="{7ADD1ADD-73AF-CB45-8449-29BDB1BBE49F}" destId="{C17EEFCD-887F-0C4D-9987-9B6FCB1E3DEC}" srcOrd="5" destOrd="0" parTransId="{2D8009DB-F582-C542-9751-DE12B3F0E74A}" sibTransId="{7E7D08E4-D014-454B-B36A-6DEE7B336A76}"/>
    <dgm:cxn modelId="{A1B00A12-1BE0-0042-80A7-993FB387DA0C}" type="presOf" srcId="{7ADD1ADD-73AF-CB45-8449-29BDB1BBE49F}" destId="{6E3E1C6B-8F45-2B4B-AC49-3477B9E8C0A8}" srcOrd="0" destOrd="0" presId="urn:microsoft.com/office/officeart/2005/8/layout/chevron2"/>
    <dgm:cxn modelId="{DB01EB4A-8D7B-E342-A45F-EB62240E735C}" type="presOf" srcId="{C17DD504-A081-5D43-BE1B-B5DE84D67B2E}" destId="{BFA2334A-7ED0-AE4D-8434-A0F32170B0E4}" srcOrd="0" destOrd="0" presId="urn:microsoft.com/office/officeart/2005/8/layout/chevron2"/>
    <dgm:cxn modelId="{A339DB50-57BF-6C43-B776-880F2558B90D}" srcId="{7ADD1ADD-73AF-CB45-8449-29BDB1BBE49F}" destId="{8F0B7308-9861-5346-A430-750D212989B6}" srcOrd="4" destOrd="0" parTransId="{354DE769-ADF4-AB42-B54C-95D75A94F138}" sibTransId="{D3749915-54BE-5146-A978-E6F4DD17D0DD}"/>
    <dgm:cxn modelId="{246BDDB9-9ED4-2149-B725-722B591C0A4E}" srcId="{7ADD1ADD-73AF-CB45-8449-29BDB1BBE49F}" destId="{C17DD504-A081-5D43-BE1B-B5DE84D67B2E}" srcOrd="1" destOrd="0" parTransId="{4EC3661E-F9D5-8340-BF06-227F9CED4F0D}" sibTransId="{C451BD80-2F01-C743-B80B-1BBC72E228A2}"/>
    <dgm:cxn modelId="{CFCE9183-F4ED-8042-97FA-5EC1B5788EE9}" type="presOf" srcId="{FBF2FC4B-DDAE-924D-BDE5-1E5BA5DEA01B}" destId="{53A39F0D-1ABB-4347-9A2C-0DBE79098062}" srcOrd="0" destOrd="0" presId="urn:microsoft.com/office/officeart/2005/8/layout/chevron2"/>
    <dgm:cxn modelId="{BD799F30-4FF7-C145-82DC-443C38984055}" srcId="{9DD7B29F-0DCB-FB4B-9CD8-A0B34A5FBB04}" destId="{A17CE44E-36AB-C34C-95D4-AD8139E4FA9F}" srcOrd="0" destOrd="0" parTransId="{BFD73BEF-51B1-BE43-AC02-DC9B92FB51B4}" sibTransId="{394DEEB0-9EA2-F54F-9CD9-760AC4E9E431}"/>
    <dgm:cxn modelId="{4D56F339-8B4B-BC41-AA0C-012FE4B91942}" srcId="{7ADD1ADD-73AF-CB45-8449-29BDB1BBE49F}" destId="{FBF2FC4B-DDAE-924D-BDE5-1E5BA5DEA01B}" srcOrd="3" destOrd="0" parTransId="{5D973B3F-511D-174A-9A73-01B5D879E0CF}" sibTransId="{F3F7F65E-1471-3F49-AA4B-89331DEEDE9A}"/>
    <dgm:cxn modelId="{2E2DD094-BB3F-EA48-B54C-AC10368466DE}" type="presOf" srcId="{C6C7E182-A60E-0E44-95F5-F54833DD732D}" destId="{16A01995-CB75-1E47-AAF1-8A4C1AE9299A}" srcOrd="0" destOrd="0" presId="urn:microsoft.com/office/officeart/2005/8/layout/chevron2"/>
    <dgm:cxn modelId="{E950FF62-31C8-534A-9101-6F391C7B20F0}" type="presOf" srcId="{A17CE44E-36AB-C34C-95D4-AD8139E4FA9F}" destId="{C8162E23-7A27-BE44-89E8-B88713008CC1}" srcOrd="0" destOrd="0" presId="urn:microsoft.com/office/officeart/2005/8/layout/chevron2"/>
    <dgm:cxn modelId="{E51D6A06-3804-DC40-ABD2-726BDF35C867}" type="presOf" srcId="{9DD7B29F-0DCB-FB4B-9CD8-A0B34A5FBB04}" destId="{29732C28-24D0-8B4D-A229-A840DC2ED813}" srcOrd="0" destOrd="0" presId="urn:microsoft.com/office/officeart/2005/8/layout/chevron2"/>
    <dgm:cxn modelId="{99B6E55B-33F3-9147-947A-9434A5DBE8A5}" srcId="{79817FB7-71AF-6E4C-B98A-203BFC57B9AC}" destId="{3F5A98A4-7040-0749-A243-D61C0C89A6F2}" srcOrd="0" destOrd="0" parTransId="{752D8A79-69D0-9049-96C3-876082772B81}" sibTransId="{27668522-D0CA-0547-973F-090515BD730D}"/>
    <dgm:cxn modelId="{DF0C8EDD-0351-CC49-9BB8-7C7354F6C26B}" type="presOf" srcId="{6722685E-1503-7942-9B1E-4E42603BEB53}" destId="{6DBF5AF8-92CE-F94A-8BB7-77BCCEEC9C70}" srcOrd="0" destOrd="0" presId="urn:microsoft.com/office/officeart/2005/8/layout/chevron2"/>
    <dgm:cxn modelId="{33ADAEF6-B408-1047-9D3D-36C92DA8B089}" srcId="{C17DD504-A081-5D43-BE1B-B5DE84D67B2E}" destId="{C6C7E182-A60E-0E44-95F5-F54833DD732D}" srcOrd="0" destOrd="0" parTransId="{0FCBE4B4-1DAD-1D46-8D3B-139F29123418}" sibTransId="{DBFD746E-702A-9A4B-ABDD-B87C7FA389AC}"/>
    <dgm:cxn modelId="{758E7F19-4A20-8547-A9E9-E3520A592C93}" srcId="{7ADD1ADD-73AF-CB45-8449-29BDB1BBE49F}" destId="{9DD7B29F-0DCB-FB4B-9CD8-A0B34A5FBB04}" srcOrd="0" destOrd="0" parTransId="{E012D56E-BE63-6648-B539-3CB58A00F030}" sibTransId="{9256871C-AE2B-1944-832E-7462E6EC9A24}"/>
    <dgm:cxn modelId="{1FEEBA81-4678-BD4E-9D01-5BB0DE1733E6}" srcId="{C17EEFCD-887F-0C4D-9987-9B6FCB1E3DEC}" destId="{6722685E-1503-7942-9B1E-4E42603BEB53}" srcOrd="0" destOrd="0" parTransId="{B95DBDF4-392D-D74C-A475-32C1F259768B}" sibTransId="{1E6D2738-D5D7-8E43-8628-806C6181924B}"/>
    <dgm:cxn modelId="{C66205D3-8929-B04C-AAAB-E846F6A01B27}" type="presOf" srcId="{3F5A98A4-7040-0749-A243-D61C0C89A6F2}" destId="{C131E9A6-9F80-1E40-8213-E9BAE24208DF}" srcOrd="0" destOrd="0" presId="urn:microsoft.com/office/officeart/2005/8/layout/chevron2"/>
    <dgm:cxn modelId="{70BA1B9D-AC08-144F-B31E-46B1465701E8}" type="presOf" srcId="{A466C31F-3DB7-A645-8426-07834AFDF549}" destId="{EA7AFAA0-BDEA-E140-92CF-6981A58ECC7B}" srcOrd="0" destOrd="0" presId="urn:microsoft.com/office/officeart/2005/8/layout/chevron2"/>
    <dgm:cxn modelId="{ABA0CB70-180C-6F45-B9C0-3EA5641B42B5}" srcId="{FBF2FC4B-DDAE-924D-BDE5-1E5BA5DEA01B}" destId="{A466C31F-3DB7-A645-8426-07834AFDF549}" srcOrd="0" destOrd="0" parTransId="{E2C61DC0-6881-B94F-8F7F-47EE70218C95}" sibTransId="{6A2CD201-EFDE-944A-B161-231C1516035A}"/>
    <dgm:cxn modelId="{6777338B-26C4-554D-A359-1BBBD84105B4}" type="presParOf" srcId="{6E3E1C6B-8F45-2B4B-AC49-3477B9E8C0A8}" destId="{15E16886-7C12-F34F-A33B-A54ECA918868}" srcOrd="0" destOrd="0" presId="urn:microsoft.com/office/officeart/2005/8/layout/chevron2"/>
    <dgm:cxn modelId="{2C62AC10-CE33-B544-8A03-EC06A277989E}" type="presParOf" srcId="{15E16886-7C12-F34F-A33B-A54ECA918868}" destId="{29732C28-24D0-8B4D-A229-A840DC2ED813}" srcOrd="0" destOrd="0" presId="urn:microsoft.com/office/officeart/2005/8/layout/chevron2"/>
    <dgm:cxn modelId="{D319AE2A-8A33-6641-B8D9-6D69C1C1E01E}" type="presParOf" srcId="{15E16886-7C12-F34F-A33B-A54ECA918868}" destId="{C8162E23-7A27-BE44-89E8-B88713008CC1}" srcOrd="1" destOrd="0" presId="urn:microsoft.com/office/officeart/2005/8/layout/chevron2"/>
    <dgm:cxn modelId="{94EF9331-A9EA-CE45-99EB-AB665019A92B}" type="presParOf" srcId="{6E3E1C6B-8F45-2B4B-AC49-3477B9E8C0A8}" destId="{572304C7-AEA9-A54C-8AFC-F530E1BF0BB4}" srcOrd="1" destOrd="0" presId="urn:microsoft.com/office/officeart/2005/8/layout/chevron2"/>
    <dgm:cxn modelId="{2A65A21E-A6B0-1A46-8755-6CC4E5EB7F6D}" type="presParOf" srcId="{6E3E1C6B-8F45-2B4B-AC49-3477B9E8C0A8}" destId="{A7A8BEE9-A1CE-F043-B65C-B1D0347E9691}" srcOrd="2" destOrd="0" presId="urn:microsoft.com/office/officeart/2005/8/layout/chevron2"/>
    <dgm:cxn modelId="{B1D26EE8-E4FD-BA48-BCC0-9FEF6DC7D6DE}" type="presParOf" srcId="{A7A8BEE9-A1CE-F043-B65C-B1D0347E9691}" destId="{BFA2334A-7ED0-AE4D-8434-A0F32170B0E4}" srcOrd="0" destOrd="0" presId="urn:microsoft.com/office/officeart/2005/8/layout/chevron2"/>
    <dgm:cxn modelId="{C48EB7E9-4E68-EE46-A8AD-E8E677B52ADA}" type="presParOf" srcId="{A7A8BEE9-A1CE-F043-B65C-B1D0347E9691}" destId="{16A01995-CB75-1E47-AAF1-8A4C1AE9299A}" srcOrd="1" destOrd="0" presId="urn:microsoft.com/office/officeart/2005/8/layout/chevron2"/>
    <dgm:cxn modelId="{1BB5D064-4B2E-294A-934B-CE9D87CBD760}" type="presParOf" srcId="{6E3E1C6B-8F45-2B4B-AC49-3477B9E8C0A8}" destId="{0196FF52-492F-0C42-A20F-3E4B24E690C2}" srcOrd="3" destOrd="0" presId="urn:microsoft.com/office/officeart/2005/8/layout/chevron2"/>
    <dgm:cxn modelId="{4C474E0D-E784-E24C-ABC9-62A2C3C394A0}" type="presParOf" srcId="{6E3E1C6B-8F45-2B4B-AC49-3477B9E8C0A8}" destId="{F1B5BCE1-F6D5-B74F-AD14-1D462A0BDC14}" srcOrd="4" destOrd="0" presId="urn:microsoft.com/office/officeart/2005/8/layout/chevron2"/>
    <dgm:cxn modelId="{EBF96B79-0680-E44C-8811-3B9C748620AF}" type="presParOf" srcId="{F1B5BCE1-F6D5-B74F-AD14-1D462A0BDC14}" destId="{95295D7F-2BFC-C745-BFD3-9E241BF53DB8}" srcOrd="0" destOrd="0" presId="urn:microsoft.com/office/officeart/2005/8/layout/chevron2"/>
    <dgm:cxn modelId="{8A4DA648-0661-B44E-A984-EBF2BC8FF0D6}" type="presParOf" srcId="{F1B5BCE1-F6D5-B74F-AD14-1D462A0BDC14}" destId="{C131E9A6-9F80-1E40-8213-E9BAE24208DF}" srcOrd="1" destOrd="0" presId="urn:microsoft.com/office/officeart/2005/8/layout/chevron2"/>
    <dgm:cxn modelId="{F21075B1-00C4-1647-9F4B-9F45BE3D41B9}" type="presParOf" srcId="{6E3E1C6B-8F45-2B4B-AC49-3477B9E8C0A8}" destId="{054C93C7-50E9-6340-8EFE-756AF294D0E7}" srcOrd="5" destOrd="0" presId="urn:microsoft.com/office/officeart/2005/8/layout/chevron2"/>
    <dgm:cxn modelId="{873AF7A8-69D1-CC42-8DD4-A1089C82D32B}" type="presParOf" srcId="{6E3E1C6B-8F45-2B4B-AC49-3477B9E8C0A8}" destId="{3880DFE4-F986-4147-98B6-44BC73700EB2}" srcOrd="6" destOrd="0" presId="urn:microsoft.com/office/officeart/2005/8/layout/chevron2"/>
    <dgm:cxn modelId="{747B26DD-C982-0C4E-B7C0-244A5D01DB15}" type="presParOf" srcId="{3880DFE4-F986-4147-98B6-44BC73700EB2}" destId="{53A39F0D-1ABB-4347-9A2C-0DBE79098062}" srcOrd="0" destOrd="0" presId="urn:microsoft.com/office/officeart/2005/8/layout/chevron2"/>
    <dgm:cxn modelId="{BC0FE3BC-C4BB-8340-B901-0314E050156E}" type="presParOf" srcId="{3880DFE4-F986-4147-98B6-44BC73700EB2}" destId="{EA7AFAA0-BDEA-E140-92CF-6981A58ECC7B}" srcOrd="1" destOrd="0" presId="urn:microsoft.com/office/officeart/2005/8/layout/chevron2"/>
    <dgm:cxn modelId="{3FACC653-3B8D-594D-8185-7E085D0436EB}" type="presParOf" srcId="{6E3E1C6B-8F45-2B4B-AC49-3477B9E8C0A8}" destId="{6FEE4E89-4C4F-634C-AF1F-400D926E61E9}" srcOrd="7" destOrd="0" presId="urn:microsoft.com/office/officeart/2005/8/layout/chevron2"/>
    <dgm:cxn modelId="{BB59E0C5-E44C-3244-9B9E-896FEF3AAA76}" type="presParOf" srcId="{6E3E1C6B-8F45-2B4B-AC49-3477B9E8C0A8}" destId="{49827AC8-97EE-7C44-B7FE-238D2B05D1EF}" srcOrd="8" destOrd="0" presId="urn:microsoft.com/office/officeart/2005/8/layout/chevron2"/>
    <dgm:cxn modelId="{6FD22E13-CD05-4D4E-8012-DA0F53143AAA}" type="presParOf" srcId="{49827AC8-97EE-7C44-B7FE-238D2B05D1EF}" destId="{743D0ECB-AD42-E84C-BB61-EC6C88EC5DEB}" srcOrd="0" destOrd="0" presId="urn:microsoft.com/office/officeart/2005/8/layout/chevron2"/>
    <dgm:cxn modelId="{D27923FE-4854-044C-BACE-065E5926F8A7}" type="presParOf" srcId="{49827AC8-97EE-7C44-B7FE-238D2B05D1EF}" destId="{2E39DF74-5995-5B4A-ADE1-0A94853CA504}" srcOrd="1" destOrd="0" presId="urn:microsoft.com/office/officeart/2005/8/layout/chevron2"/>
    <dgm:cxn modelId="{8202550E-D8C2-8441-B229-540903D8D958}" type="presParOf" srcId="{6E3E1C6B-8F45-2B4B-AC49-3477B9E8C0A8}" destId="{7874DF15-E398-2144-BB26-F88D0848B117}" srcOrd="9" destOrd="0" presId="urn:microsoft.com/office/officeart/2005/8/layout/chevron2"/>
    <dgm:cxn modelId="{B8ACF35B-5AAD-284B-8220-867D530A7A81}" type="presParOf" srcId="{6E3E1C6B-8F45-2B4B-AC49-3477B9E8C0A8}" destId="{638458E4-D9FF-DF40-963C-3C077DC96BBE}" srcOrd="10" destOrd="0" presId="urn:microsoft.com/office/officeart/2005/8/layout/chevron2"/>
    <dgm:cxn modelId="{3B5A863E-D1E8-704C-A3EC-D60DA252ABF5}" type="presParOf" srcId="{638458E4-D9FF-DF40-963C-3C077DC96BBE}" destId="{E606C88B-2340-C443-A9EF-AD8FE615C10A}" srcOrd="0" destOrd="0" presId="urn:microsoft.com/office/officeart/2005/8/layout/chevron2"/>
    <dgm:cxn modelId="{78A990F9-21C7-D542-9AFE-92AA53C04EB7}" type="presParOf" srcId="{638458E4-D9FF-DF40-963C-3C077DC96BBE}" destId="{6DBF5AF8-92CE-F94A-8BB7-77BCCEEC9C7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9BD9E5-1799-154C-B3AB-AFE7B6524D24}"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E2E6F19-3132-4845-B049-761657AA2C4E}">
      <dgm:prSet/>
      <dgm:spPr/>
      <dgm:t>
        <a:bodyPr/>
        <a:lstStyle/>
        <a:p>
          <a:r>
            <a:rPr lang="en-US" dirty="0" smtClean="0"/>
            <a:t>Determine is an attack due to registry key placed in incorrect place with random characters</a:t>
          </a:r>
          <a:endParaRPr lang="en-US" dirty="0" smtClean="0"/>
        </a:p>
      </dgm:t>
    </dgm:pt>
    <dgm:pt modelId="{DA0E6BB8-E243-EF4A-9B28-DEC90A3E844A}" type="parTrans" cxnId="{A5643089-303B-B34E-9DF7-BC5799C555AB}">
      <dgm:prSet/>
      <dgm:spPr/>
      <dgm:t>
        <a:bodyPr/>
        <a:lstStyle/>
        <a:p>
          <a:endParaRPr lang="en-US"/>
        </a:p>
      </dgm:t>
    </dgm:pt>
    <dgm:pt modelId="{0759441D-2CFE-8E48-99F8-2C65819EFF06}" type="sibTrans" cxnId="{A5643089-303B-B34E-9DF7-BC5799C555AB}">
      <dgm:prSet/>
      <dgm:spPr/>
      <dgm:t>
        <a:bodyPr/>
        <a:lstStyle/>
        <a:p>
          <a:endParaRPr lang="en-US"/>
        </a:p>
      </dgm:t>
    </dgm:pt>
    <dgm:pt modelId="{A11E5AEC-1687-4347-B198-EC8DAC1A84E0}">
      <dgm:prSet/>
      <dgm:spPr/>
      <dgm:t>
        <a:bodyPr/>
        <a:lstStyle/>
        <a:p>
          <a:r>
            <a:rPr lang="en-US" dirty="0" smtClean="0"/>
            <a:t>Mitigated</a:t>
          </a:r>
          <a:endParaRPr lang="en-US" dirty="0" smtClean="0"/>
        </a:p>
      </dgm:t>
    </dgm:pt>
    <dgm:pt modelId="{D0E4C9FD-B238-5B46-A856-FA4617BB8817}" type="parTrans" cxnId="{F111D8FA-0B05-4441-9842-7C57754B8146}">
      <dgm:prSet/>
      <dgm:spPr/>
      <dgm:t>
        <a:bodyPr/>
        <a:lstStyle/>
        <a:p>
          <a:endParaRPr lang="en-US"/>
        </a:p>
      </dgm:t>
    </dgm:pt>
    <dgm:pt modelId="{BAF95143-BCBA-8B43-A453-52E99CBFA41E}" type="sibTrans" cxnId="{F111D8FA-0B05-4441-9842-7C57754B8146}">
      <dgm:prSet/>
      <dgm:spPr/>
      <dgm:t>
        <a:bodyPr/>
        <a:lstStyle/>
        <a:p>
          <a:endParaRPr lang="en-US"/>
        </a:p>
      </dgm:t>
    </dgm:pt>
    <dgm:pt modelId="{B76C2225-9A62-DB4C-9495-BAF9B1664AAA}">
      <dgm:prSet phldrT="[Text]"/>
      <dgm:spPr/>
      <dgm:t>
        <a:bodyPr/>
        <a:lstStyle/>
        <a:p>
          <a:r>
            <a:rPr lang="en-US" dirty="0" smtClean="0"/>
            <a:t>Attacker infects vulnerable machine on the network</a:t>
          </a:r>
          <a:endParaRPr lang="en-US" dirty="0"/>
        </a:p>
      </dgm:t>
    </dgm:pt>
    <dgm:pt modelId="{0CF1E9EF-8DA0-DA4D-AB1E-9A30A1AED6E6}" type="parTrans" cxnId="{C5D6167C-BE49-6645-9EF8-85A21789B9E7}">
      <dgm:prSet/>
      <dgm:spPr/>
      <dgm:t>
        <a:bodyPr/>
        <a:lstStyle/>
        <a:p>
          <a:endParaRPr lang="en-US"/>
        </a:p>
      </dgm:t>
    </dgm:pt>
    <dgm:pt modelId="{9C2370C4-115B-BD4B-8896-A73CE72837CB}" type="sibTrans" cxnId="{C5D6167C-BE49-6645-9EF8-85A21789B9E7}">
      <dgm:prSet/>
      <dgm:spPr/>
      <dgm:t>
        <a:bodyPr/>
        <a:lstStyle/>
        <a:p>
          <a:endParaRPr lang="en-US"/>
        </a:p>
      </dgm:t>
    </dgm:pt>
    <dgm:pt modelId="{C1622EEF-1E8F-5046-8573-E381052E61C6}">
      <dgm:prSet phldrT="[Text]"/>
      <dgm:spPr/>
      <dgm:t>
        <a:bodyPr/>
        <a:lstStyle/>
        <a:p>
          <a:r>
            <a:rPr lang="en-US" dirty="0" smtClean="0"/>
            <a:t>Bypass</a:t>
          </a:r>
          <a:endParaRPr lang="en-US" dirty="0"/>
        </a:p>
      </dgm:t>
    </dgm:pt>
    <dgm:pt modelId="{BDCDCDD3-EB76-D94E-8DF3-FD8F348F2985}" type="parTrans" cxnId="{1F2BCC32-7B21-AF4C-92D2-0B9696C95E71}">
      <dgm:prSet/>
      <dgm:spPr/>
      <dgm:t>
        <a:bodyPr/>
        <a:lstStyle/>
        <a:p>
          <a:endParaRPr lang="en-US"/>
        </a:p>
      </dgm:t>
    </dgm:pt>
    <dgm:pt modelId="{EBD94D08-AE0A-2844-9016-AAED3017BF19}" type="sibTrans" cxnId="{1F2BCC32-7B21-AF4C-92D2-0B9696C95E71}">
      <dgm:prSet/>
      <dgm:spPr/>
      <dgm:t>
        <a:bodyPr/>
        <a:lstStyle/>
        <a:p>
          <a:endParaRPr lang="en-US"/>
        </a:p>
      </dgm:t>
    </dgm:pt>
    <dgm:pt modelId="{8196ED0D-41AE-0F4E-85AC-695656C2CD01}">
      <dgm:prSet/>
      <dgm:spPr/>
      <dgm:t>
        <a:bodyPr/>
        <a:lstStyle/>
        <a:p>
          <a:r>
            <a:rPr lang="en-US" dirty="0" smtClean="0"/>
            <a:t>Analysis</a:t>
          </a:r>
          <a:endParaRPr lang="en-US" dirty="0" smtClean="0"/>
        </a:p>
      </dgm:t>
    </dgm:pt>
    <dgm:pt modelId="{99951E5E-94F4-9C49-85F1-5BCB43800FBC}" type="parTrans" cxnId="{70D4CFCC-E25E-DE4A-9913-5D489D8F7C17}">
      <dgm:prSet/>
      <dgm:spPr/>
      <dgm:t>
        <a:bodyPr/>
        <a:lstStyle/>
        <a:p>
          <a:endParaRPr lang="en-US"/>
        </a:p>
      </dgm:t>
    </dgm:pt>
    <dgm:pt modelId="{A3333BF0-2619-4448-843F-5BA179879EF0}" type="sibTrans" cxnId="{70D4CFCC-E25E-DE4A-9913-5D489D8F7C17}">
      <dgm:prSet/>
      <dgm:spPr/>
      <dgm:t>
        <a:bodyPr/>
        <a:lstStyle/>
        <a:p>
          <a:endParaRPr lang="en-US"/>
        </a:p>
      </dgm:t>
    </dgm:pt>
    <dgm:pt modelId="{A5871D7D-8645-2541-B4D4-0FEBABA6FDCE}">
      <dgm:prSet/>
      <dgm:spPr/>
      <dgm:t>
        <a:bodyPr/>
        <a:lstStyle/>
        <a:p>
          <a:r>
            <a:rPr lang="en-US" dirty="0" smtClean="0"/>
            <a:t>Send </a:t>
          </a:r>
          <a:r>
            <a:rPr lang="en-US" dirty="0" err="1" smtClean="0"/>
            <a:t>mitigate_proc</a:t>
          </a:r>
          <a:r>
            <a:rPr lang="en-US" dirty="0" smtClean="0"/>
            <a:t> command to endpoint to kill process and do clean up</a:t>
          </a:r>
          <a:endParaRPr lang="en-US" dirty="0" smtClean="0"/>
        </a:p>
      </dgm:t>
    </dgm:pt>
    <dgm:pt modelId="{D287C723-84B4-7847-8318-3AEE2EC62C92}" type="parTrans" cxnId="{C5B650BC-3EE4-2743-9B24-A9E413BE3461}">
      <dgm:prSet/>
      <dgm:spPr/>
      <dgm:t>
        <a:bodyPr/>
        <a:lstStyle/>
        <a:p>
          <a:endParaRPr lang="en-US"/>
        </a:p>
      </dgm:t>
    </dgm:pt>
    <dgm:pt modelId="{24EF6941-E698-2E4B-9A95-0AF0848F09CA}" type="sibTrans" cxnId="{C5B650BC-3EE4-2743-9B24-A9E413BE3461}">
      <dgm:prSet/>
      <dgm:spPr/>
      <dgm:t>
        <a:bodyPr/>
        <a:lstStyle/>
        <a:p>
          <a:endParaRPr lang="en-US"/>
        </a:p>
      </dgm:t>
    </dgm:pt>
    <dgm:pt modelId="{181450D9-7368-6146-879B-41C50E609AC5}">
      <dgm:prSet/>
      <dgm:spPr/>
      <dgm:t>
        <a:bodyPr/>
        <a:lstStyle/>
        <a:p>
          <a:r>
            <a:rPr lang="en-US" dirty="0" smtClean="0"/>
            <a:t>Mitigated</a:t>
          </a:r>
          <a:endParaRPr lang="en-US" dirty="0" smtClean="0"/>
        </a:p>
      </dgm:t>
    </dgm:pt>
    <dgm:pt modelId="{B3046571-B7AD-E84F-B345-78471993699C}" type="parTrans" cxnId="{AE0ECD95-B862-5340-9B16-5D65EA2D36F2}">
      <dgm:prSet/>
      <dgm:spPr/>
      <dgm:t>
        <a:bodyPr/>
        <a:lstStyle/>
        <a:p>
          <a:endParaRPr lang="en-US"/>
        </a:p>
      </dgm:t>
    </dgm:pt>
    <dgm:pt modelId="{52D7532F-6FD2-5B41-84D5-05EC3832DE61}" type="sibTrans" cxnId="{AE0ECD95-B862-5340-9B16-5D65EA2D36F2}">
      <dgm:prSet/>
      <dgm:spPr/>
      <dgm:t>
        <a:bodyPr/>
        <a:lstStyle/>
        <a:p>
          <a:endParaRPr lang="en-US"/>
        </a:p>
      </dgm:t>
    </dgm:pt>
    <dgm:pt modelId="{3BFEA9B2-3B36-0347-9C46-5F2DE85E4169}">
      <dgm:prSet/>
      <dgm:spPr/>
      <dgm:t>
        <a:bodyPr/>
        <a:lstStyle/>
        <a:p>
          <a:r>
            <a:rPr lang="en-US" dirty="0" smtClean="0"/>
            <a:t>Not only is the attack mitigated the endpoint has been cleaned from the foothold</a:t>
          </a:r>
          <a:endParaRPr lang="en-US" dirty="0" smtClean="0"/>
        </a:p>
      </dgm:t>
    </dgm:pt>
    <dgm:pt modelId="{4F7B90A7-4F88-AB49-979A-7A04A1D05472}" type="parTrans" cxnId="{FAFEF1F2-4566-B04A-BBB9-8BC2CB8F33FC}">
      <dgm:prSet/>
      <dgm:spPr/>
      <dgm:t>
        <a:bodyPr/>
        <a:lstStyle/>
        <a:p>
          <a:endParaRPr lang="en-US"/>
        </a:p>
      </dgm:t>
    </dgm:pt>
    <dgm:pt modelId="{628FBFC8-CDE1-4048-AC41-6AB27C8A85A5}" type="sibTrans" cxnId="{FAFEF1F2-4566-B04A-BBB9-8BC2CB8F33FC}">
      <dgm:prSet/>
      <dgm:spPr/>
      <dgm:t>
        <a:bodyPr/>
        <a:lstStyle/>
        <a:p>
          <a:endParaRPr lang="en-US"/>
        </a:p>
      </dgm:t>
    </dgm:pt>
    <dgm:pt modelId="{0E12E54A-61B2-E049-B016-312C28E82D4A}" type="pres">
      <dgm:prSet presAssocID="{2C9BD9E5-1799-154C-B3AB-AFE7B6524D24}" presName="linearFlow" presStyleCnt="0">
        <dgm:presLayoutVars>
          <dgm:dir/>
          <dgm:animLvl val="lvl"/>
          <dgm:resizeHandles val="exact"/>
        </dgm:presLayoutVars>
      </dgm:prSet>
      <dgm:spPr/>
    </dgm:pt>
    <dgm:pt modelId="{4816D314-8ECA-E34E-A3BD-185209157E1A}" type="pres">
      <dgm:prSet presAssocID="{C1622EEF-1E8F-5046-8573-E381052E61C6}" presName="composite" presStyleCnt="0"/>
      <dgm:spPr/>
    </dgm:pt>
    <dgm:pt modelId="{4B27A1A1-73E1-2046-9043-140B7722933A}" type="pres">
      <dgm:prSet presAssocID="{C1622EEF-1E8F-5046-8573-E381052E61C6}" presName="parentText" presStyleLbl="alignNode1" presStyleIdx="0" presStyleCnt="4">
        <dgm:presLayoutVars>
          <dgm:chMax val="1"/>
          <dgm:bulletEnabled val="1"/>
        </dgm:presLayoutVars>
      </dgm:prSet>
      <dgm:spPr/>
      <dgm:t>
        <a:bodyPr/>
        <a:lstStyle/>
        <a:p>
          <a:endParaRPr lang="en-US"/>
        </a:p>
      </dgm:t>
    </dgm:pt>
    <dgm:pt modelId="{D5024233-F956-074C-A1FE-8CB5CC12DCD7}" type="pres">
      <dgm:prSet presAssocID="{C1622EEF-1E8F-5046-8573-E381052E61C6}" presName="descendantText" presStyleLbl="alignAcc1" presStyleIdx="0" presStyleCnt="4">
        <dgm:presLayoutVars>
          <dgm:bulletEnabled val="1"/>
        </dgm:presLayoutVars>
      </dgm:prSet>
      <dgm:spPr/>
      <dgm:t>
        <a:bodyPr/>
        <a:lstStyle/>
        <a:p>
          <a:endParaRPr lang="en-US"/>
        </a:p>
      </dgm:t>
    </dgm:pt>
    <dgm:pt modelId="{A5E343C6-ACD3-7E45-B1F7-6BE3E1FEAEC3}" type="pres">
      <dgm:prSet presAssocID="{EBD94D08-AE0A-2844-9016-AAED3017BF19}" presName="sp" presStyleCnt="0"/>
      <dgm:spPr/>
    </dgm:pt>
    <dgm:pt modelId="{69467B3D-C84F-9C46-A9F6-87129F767F6A}" type="pres">
      <dgm:prSet presAssocID="{8196ED0D-41AE-0F4E-85AC-695656C2CD01}" presName="composite" presStyleCnt="0"/>
      <dgm:spPr/>
    </dgm:pt>
    <dgm:pt modelId="{0D2154FF-B14F-4746-8BF1-2FE00B6661C7}" type="pres">
      <dgm:prSet presAssocID="{8196ED0D-41AE-0F4E-85AC-695656C2CD01}" presName="parentText" presStyleLbl="alignNode1" presStyleIdx="1" presStyleCnt="4">
        <dgm:presLayoutVars>
          <dgm:chMax val="1"/>
          <dgm:bulletEnabled val="1"/>
        </dgm:presLayoutVars>
      </dgm:prSet>
      <dgm:spPr/>
    </dgm:pt>
    <dgm:pt modelId="{6443508F-3136-3747-8955-3DBCD494260D}" type="pres">
      <dgm:prSet presAssocID="{8196ED0D-41AE-0F4E-85AC-695656C2CD01}" presName="descendantText" presStyleLbl="alignAcc1" presStyleIdx="1" presStyleCnt="4">
        <dgm:presLayoutVars>
          <dgm:bulletEnabled val="1"/>
        </dgm:presLayoutVars>
      </dgm:prSet>
      <dgm:spPr/>
      <dgm:t>
        <a:bodyPr/>
        <a:lstStyle/>
        <a:p>
          <a:endParaRPr lang="en-US"/>
        </a:p>
      </dgm:t>
    </dgm:pt>
    <dgm:pt modelId="{F048F882-8BFF-F94C-BB05-25ABE5C9B911}" type="pres">
      <dgm:prSet presAssocID="{A3333BF0-2619-4448-843F-5BA179879EF0}" presName="sp" presStyleCnt="0"/>
      <dgm:spPr/>
    </dgm:pt>
    <dgm:pt modelId="{67A513FE-E69A-E948-8EA8-BC98AE833168}" type="pres">
      <dgm:prSet presAssocID="{A11E5AEC-1687-4347-B198-EC8DAC1A84E0}" presName="composite" presStyleCnt="0"/>
      <dgm:spPr/>
    </dgm:pt>
    <dgm:pt modelId="{C3BA7ED3-462F-1043-AEA4-F572BDE88EC1}" type="pres">
      <dgm:prSet presAssocID="{A11E5AEC-1687-4347-B198-EC8DAC1A84E0}" presName="parentText" presStyleLbl="alignNode1" presStyleIdx="2" presStyleCnt="4">
        <dgm:presLayoutVars>
          <dgm:chMax val="1"/>
          <dgm:bulletEnabled val="1"/>
        </dgm:presLayoutVars>
      </dgm:prSet>
      <dgm:spPr/>
      <dgm:t>
        <a:bodyPr/>
        <a:lstStyle/>
        <a:p>
          <a:endParaRPr lang="en-US"/>
        </a:p>
      </dgm:t>
    </dgm:pt>
    <dgm:pt modelId="{6B0AD47F-0168-CC49-AA34-7B2F33CDC878}" type="pres">
      <dgm:prSet presAssocID="{A11E5AEC-1687-4347-B198-EC8DAC1A84E0}" presName="descendantText" presStyleLbl="alignAcc1" presStyleIdx="2" presStyleCnt="4">
        <dgm:presLayoutVars>
          <dgm:bulletEnabled val="1"/>
        </dgm:presLayoutVars>
      </dgm:prSet>
      <dgm:spPr/>
      <dgm:t>
        <a:bodyPr/>
        <a:lstStyle/>
        <a:p>
          <a:endParaRPr lang="en-US"/>
        </a:p>
      </dgm:t>
    </dgm:pt>
    <dgm:pt modelId="{59499081-C4C7-2144-A7A7-62FEB92047A1}" type="pres">
      <dgm:prSet presAssocID="{BAF95143-BCBA-8B43-A453-52E99CBFA41E}" presName="sp" presStyleCnt="0"/>
      <dgm:spPr/>
    </dgm:pt>
    <dgm:pt modelId="{A2E65853-673A-7449-BAE5-FF0819200690}" type="pres">
      <dgm:prSet presAssocID="{181450D9-7368-6146-879B-41C50E609AC5}" presName="composite" presStyleCnt="0"/>
      <dgm:spPr/>
    </dgm:pt>
    <dgm:pt modelId="{47723909-73AA-3940-B573-70EC2A75D945}" type="pres">
      <dgm:prSet presAssocID="{181450D9-7368-6146-879B-41C50E609AC5}" presName="parentText" presStyleLbl="alignNode1" presStyleIdx="3" presStyleCnt="4">
        <dgm:presLayoutVars>
          <dgm:chMax val="1"/>
          <dgm:bulletEnabled val="1"/>
        </dgm:presLayoutVars>
      </dgm:prSet>
      <dgm:spPr/>
      <dgm:t>
        <a:bodyPr/>
        <a:lstStyle/>
        <a:p>
          <a:endParaRPr lang="en-US"/>
        </a:p>
      </dgm:t>
    </dgm:pt>
    <dgm:pt modelId="{55530578-A92A-BD4E-AC7C-DD4845048730}" type="pres">
      <dgm:prSet presAssocID="{181450D9-7368-6146-879B-41C50E609AC5}" presName="descendantText" presStyleLbl="alignAcc1" presStyleIdx="3" presStyleCnt="4">
        <dgm:presLayoutVars>
          <dgm:bulletEnabled val="1"/>
        </dgm:presLayoutVars>
      </dgm:prSet>
      <dgm:spPr/>
      <dgm:t>
        <a:bodyPr/>
        <a:lstStyle/>
        <a:p>
          <a:endParaRPr lang="en-US"/>
        </a:p>
      </dgm:t>
    </dgm:pt>
  </dgm:ptLst>
  <dgm:cxnLst>
    <dgm:cxn modelId="{19D3CD43-DD5D-0643-9A29-DF84024F62F7}" type="presOf" srcId="{2C9BD9E5-1799-154C-B3AB-AFE7B6524D24}" destId="{0E12E54A-61B2-E049-B016-312C28E82D4A}" srcOrd="0" destOrd="0" presId="urn:microsoft.com/office/officeart/2005/8/layout/chevron2"/>
    <dgm:cxn modelId="{70D4CFCC-E25E-DE4A-9913-5D489D8F7C17}" srcId="{2C9BD9E5-1799-154C-B3AB-AFE7B6524D24}" destId="{8196ED0D-41AE-0F4E-85AC-695656C2CD01}" srcOrd="1" destOrd="0" parTransId="{99951E5E-94F4-9C49-85F1-5BCB43800FBC}" sibTransId="{A3333BF0-2619-4448-843F-5BA179879EF0}"/>
    <dgm:cxn modelId="{F533A920-0289-AD41-B0EE-4E50BE2D70CC}" type="presOf" srcId="{3BFEA9B2-3B36-0347-9C46-5F2DE85E4169}" destId="{55530578-A92A-BD4E-AC7C-DD4845048730}" srcOrd="0" destOrd="0" presId="urn:microsoft.com/office/officeart/2005/8/layout/chevron2"/>
    <dgm:cxn modelId="{C5D6167C-BE49-6645-9EF8-85A21789B9E7}" srcId="{C1622EEF-1E8F-5046-8573-E381052E61C6}" destId="{B76C2225-9A62-DB4C-9495-BAF9B1664AAA}" srcOrd="0" destOrd="0" parTransId="{0CF1E9EF-8DA0-DA4D-AB1E-9A30A1AED6E6}" sibTransId="{9C2370C4-115B-BD4B-8896-A73CE72837CB}"/>
    <dgm:cxn modelId="{DD4424D3-CCB1-B344-9142-7522D3F55730}" type="presOf" srcId="{181450D9-7368-6146-879B-41C50E609AC5}" destId="{47723909-73AA-3940-B573-70EC2A75D945}" srcOrd="0" destOrd="0" presId="urn:microsoft.com/office/officeart/2005/8/layout/chevron2"/>
    <dgm:cxn modelId="{56FCAAC5-EB76-B44D-A957-E502419012CB}" type="presOf" srcId="{A5871D7D-8645-2541-B4D4-0FEBABA6FDCE}" destId="{6B0AD47F-0168-CC49-AA34-7B2F33CDC878}" srcOrd="0" destOrd="0" presId="urn:microsoft.com/office/officeart/2005/8/layout/chevron2"/>
    <dgm:cxn modelId="{1F2BCC32-7B21-AF4C-92D2-0B9696C95E71}" srcId="{2C9BD9E5-1799-154C-B3AB-AFE7B6524D24}" destId="{C1622EEF-1E8F-5046-8573-E381052E61C6}" srcOrd="0" destOrd="0" parTransId="{BDCDCDD3-EB76-D94E-8DF3-FD8F348F2985}" sibTransId="{EBD94D08-AE0A-2844-9016-AAED3017BF19}"/>
    <dgm:cxn modelId="{17A5D696-172C-ED46-9FAE-169046B93882}" type="presOf" srcId="{C1622EEF-1E8F-5046-8573-E381052E61C6}" destId="{4B27A1A1-73E1-2046-9043-140B7722933A}" srcOrd="0" destOrd="0" presId="urn:microsoft.com/office/officeart/2005/8/layout/chevron2"/>
    <dgm:cxn modelId="{C10B4257-0B58-D24F-B670-68B3A1C9263F}" type="presOf" srcId="{8196ED0D-41AE-0F4E-85AC-695656C2CD01}" destId="{0D2154FF-B14F-4746-8BF1-2FE00B6661C7}" srcOrd="0" destOrd="0" presId="urn:microsoft.com/office/officeart/2005/8/layout/chevron2"/>
    <dgm:cxn modelId="{18947779-A5A4-B44B-A234-3785C66C1596}" type="presOf" srcId="{B76C2225-9A62-DB4C-9495-BAF9B1664AAA}" destId="{D5024233-F956-074C-A1FE-8CB5CC12DCD7}" srcOrd="0" destOrd="0" presId="urn:microsoft.com/office/officeart/2005/8/layout/chevron2"/>
    <dgm:cxn modelId="{FAFEF1F2-4566-B04A-BBB9-8BC2CB8F33FC}" srcId="{181450D9-7368-6146-879B-41C50E609AC5}" destId="{3BFEA9B2-3B36-0347-9C46-5F2DE85E4169}" srcOrd="0" destOrd="0" parTransId="{4F7B90A7-4F88-AB49-979A-7A04A1D05472}" sibTransId="{628FBFC8-CDE1-4048-AC41-6AB27C8A85A5}"/>
    <dgm:cxn modelId="{C5B650BC-3EE4-2743-9B24-A9E413BE3461}" srcId="{A11E5AEC-1687-4347-B198-EC8DAC1A84E0}" destId="{A5871D7D-8645-2541-B4D4-0FEBABA6FDCE}" srcOrd="0" destOrd="0" parTransId="{D287C723-84B4-7847-8318-3AEE2EC62C92}" sibTransId="{24EF6941-E698-2E4B-9A95-0AF0848F09CA}"/>
    <dgm:cxn modelId="{3E15A01A-E167-E740-B52F-16BCAE444F57}" type="presOf" srcId="{A11E5AEC-1687-4347-B198-EC8DAC1A84E0}" destId="{C3BA7ED3-462F-1043-AEA4-F572BDE88EC1}" srcOrd="0" destOrd="0" presId="urn:microsoft.com/office/officeart/2005/8/layout/chevron2"/>
    <dgm:cxn modelId="{A5643089-303B-B34E-9DF7-BC5799C555AB}" srcId="{8196ED0D-41AE-0F4E-85AC-695656C2CD01}" destId="{9E2E6F19-3132-4845-B049-761657AA2C4E}" srcOrd="0" destOrd="0" parTransId="{DA0E6BB8-E243-EF4A-9B28-DEC90A3E844A}" sibTransId="{0759441D-2CFE-8E48-99F8-2C65819EFF06}"/>
    <dgm:cxn modelId="{A55C099A-1D96-9347-9F4F-F4F2CFDEC825}" type="presOf" srcId="{9E2E6F19-3132-4845-B049-761657AA2C4E}" destId="{6443508F-3136-3747-8955-3DBCD494260D}" srcOrd="0" destOrd="0" presId="urn:microsoft.com/office/officeart/2005/8/layout/chevron2"/>
    <dgm:cxn modelId="{F111D8FA-0B05-4441-9842-7C57754B8146}" srcId="{2C9BD9E5-1799-154C-B3AB-AFE7B6524D24}" destId="{A11E5AEC-1687-4347-B198-EC8DAC1A84E0}" srcOrd="2" destOrd="0" parTransId="{D0E4C9FD-B238-5B46-A856-FA4617BB8817}" sibTransId="{BAF95143-BCBA-8B43-A453-52E99CBFA41E}"/>
    <dgm:cxn modelId="{AE0ECD95-B862-5340-9B16-5D65EA2D36F2}" srcId="{2C9BD9E5-1799-154C-B3AB-AFE7B6524D24}" destId="{181450D9-7368-6146-879B-41C50E609AC5}" srcOrd="3" destOrd="0" parTransId="{B3046571-B7AD-E84F-B345-78471993699C}" sibTransId="{52D7532F-6FD2-5B41-84D5-05EC3832DE61}"/>
    <dgm:cxn modelId="{91E4C5E9-A755-EA41-B123-CEA7F1934079}" type="presParOf" srcId="{0E12E54A-61B2-E049-B016-312C28E82D4A}" destId="{4816D314-8ECA-E34E-A3BD-185209157E1A}" srcOrd="0" destOrd="0" presId="urn:microsoft.com/office/officeart/2005/8/layout/chevron2"/>
    <dgm:cxn modelId="{536E659C-AC24-A04D-82FA-1F87D96E4F88}" type="presParOf" srcId="{4816D314-8ECA-E34E-A3BD-185209157E1A}" destId="{4B27A1A1-73E1-2046-9043-140B7722933A}" srcOrd="0" destOrd="0" presId="urn:microsoft.com/office/officeart/2005/8/layout/chevron2"/>
    <dgm:cxn modelId="{7F641554-FAA6-C046-A2E2-8EA690BF2170}" type="presParOf" srcId="{4816D314-8ECA-E34E-A3BD-185209157E1A}" destId="{D5024233-F956-074C-A1FE-8CB5CC12DCD7}" srcOrd="1" destOrd="0" presId="urn:microsoft.com/office/officeart/2005/8/layout/chevron2"/>
    <dgm:cxn modelId="{98D04ED8-8EB1-1D40-88F2-E871A6F4ED9A}" type="presParOf" srcId="{0E12E54A-61B2-E049-B016-312C28E82D4A}" destId="{A5E343C6-ACD3-7E45-B1F7-6BE3E1FEAEC3}" srcOrd="1" destOrd="0" presId="urn:microsoft.com/office/officeart/2005/8/layout/chevron2"/>
    <dgm:cxn modelId="{DEE00FEE-1BB4-9F4D-8067-ABE1FE5DB65F}" type="presParOf" srcId="{0E12E54A-61B2-E049-B016-312C28E82D4A}" destId="{69467B3D-C84F-9C46-A9F6-87129F767F6A}" srcOrd="2" destOrd="0" presId="urn:microsoft.com/office/officeart/2005/8/layout/chevron2"/>
    <dgm:cxn modelId="{BF8F252B-66C4-8A4C-84E6-EA3CB0ED4EE4}" type="presParOf" srcId="{69467B3D-C84F-9C46-A9F6-87129F767F6A}" destId="{0D2154FF-B14F-4746-8BF1-2FE00B6661C7}" srcOrd="0" destOrd="0" presId="urn:microsoft.com/office/officeart/2005/8/layout/chevron2"/>
    <dgm:cxn modelId="{675BD393-9EBC-A54C-AA82-93E816E096EB}" type="presParOf" srcId="{69467B3D-C84F-9C46-A9F6-87129F767F6A}" destId="{6443508F-3136-3747-8955-3DBCD494260D}" srcOrd="1" destOrd="0" presId="urn:microsoft.com/office/officeart/2005/8/layout/chevron2"/>
    <dgm:cxn modelId="{4D1BFEC0-5A1B-B646-B1A5-8663AC14BE6B}" type="presParOf" srcId="{0E12E54A-61B2-E049-B016-312C28E82D4A}" destId="{F048F882-8BFF-F94C-BB05-25ABE5C9B911}" srcOrd="3" destOrd="0" presId="urn:microsoft.com/office/officeart/2005/8/layout/chevron2"/>
    <dgm:cxn modelId="{88DB1C5A-ACD3-2E45-A1A9-3E6EF146D2A1}" type="presParOf" srcId="{0E12E54A-61B2-E049-B016-312C28E82D4A}" destId="{67A513FE-E69A-E948-8EA8-BC98AE833168}" srcOrd="4" destOrd="0" presId="urn:microsoft.com/office/officeart/2005/8/layout/chevron2"/>
    <dgm:cxn modelId="{FAD60FEF-2724-FA47-BE48-52C3366DEB56}" type="presParOf" srcId="{67A513FE-E69A-E948-8EA8-BC98AE833168}" destId="{C3BA7ED3-462F-1043-AEA4-F572BDE88EC1}" srcOrd="0" destOrd="0" presId="urn:microsoft.com/office/officeart/2005/8/layout/chevron2"/>
    <dgm:cxn modelId="{B14CB934-60C0-654B-A1D2-B113292522C6}" type="presParOf" srcId="{67A513FE-E69A-E948-8EA8-BC98AE833168}" destId="{6B0AD47F-0168-CC49-AA34-7B2F33CDC878}" srcOrd="1" destOrd="0" presId="urn:microsoft.com/office/officeart/2005/8/layout/chevron2"/>
    <dgm:cxn modelId="{3D873574-7932-A646-A3CE-385837DC7AE0}" type="presParOf" srcId="{0E12E54A-61B2-E049-B016-312C28E82D4A}" destId="{59499081-C4C7-2144-A7A7-62FEB92047A1}" srcOrd="5" destOrd="0" presId="urn:microsoft.com/office/officeart/2005/8/layout/chevron2"/>
    <dgm:cxn modelId="{1B9149FE-E9F2-EB4F-81E6-811A3C356219}" type="presParOf" srcId="{0E12E54A-61B2-E049-B016-312C28E82D4A}" destId="{A2E65853-673A-7449-BAE5-FF0819200690}" srcOrd="6" destOrd="0" presId="urn:microsoft.com/office/officeart/2005/8/layout/chevron2"/>
    <dgm:cxn modelId="{514F3F12-E52D-7048-B8C2-9199950A482F}" type="presParOf" srcId="{A2E65853-673A-7449-BAE5-FF0819200690}" destId="{47723909-73AA-3940-B573-70EC2A75D945}" srcOrd="0" destOrd="0" presId="urn:microsoft.com/office/officeart/2005/8/layout/chevron2"/>
    <dgm:cxn modelId="{4320AA08-B4B9-B84D-B44C-2DB06A2AD724}" type="presParOf" srcId="{A2E65853-673A-7449-BAE5-FF0819200690}" destId="{55530578-A92A-BD4E-AC7C-DD484504873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32C28-24D0-8B4D-A229-A840DC2ED813}">
      <dsp:nvSpPr>
        <dsp:cNvPr id="0" name=""/>
        <dsp:cNvSpPr/>
      </dsp:nvSpPr>
      <dsp:spPr>
        <a:xfrm rot="5400000">
          <a:off x="-110658" y="11139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Attack</a:t>
          </a:r>
          <a:endParaRPr lang="en-US" sz="800" kern="1200" dirty="0"/>
        </a:p>
      </dsp:txBody>
      <dsp:txXfrm rot="-5400000">
        <a:off x="1" y="258940"/>
        <a:ext cx="516405" cy="221317"/>
      </dsp:txXfrm>
    </dsp:sp>
    <dsp:sp modelId="{C8162E23-7A27-BE44-89E8-B88713008CC1}">
      <dsp:nvSpPr>
        <dsp:cNvPr id="0" name=""/>
        <dsp:cNvSpPr/>
      </dsp:nvSpPr>
      <dsp:spPr>
        <a:xfrm rot="5400000">
          <a:off x="4463443" y="-390820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Attack was launched at a High Criticality Asset</a:t>
          </a:r>
          <a:endParaRPr lang="en-US" sz="2300" kern="1200" dirty="0"/>
        </a:p>
      </dsp:txBody>
      <dsp:txXfrm rot="-5400000">
        <a:off x="516406" y="62238"/>
        <a:ext cx="8350186" cy="432703"/>
      </dsp:txXfrm>
    </dsp:sp>
    <dsp:sp modelId="{BFA2334A-7ED0-AE4D-8434-A0F32170B0E4}">
      <dsp:nvSpPr>
        <dsp:cNvPr id="0" name=""/>
        <dsp:cNvSpPr/>
      </dsp:nvSpPr>
      <dsp:spPr>
        <a:xfrm rot="5400000">
          <a:off x="-110658" y="74841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Not Blocked</a:t>
          </a:r>
          <a:endParaRPr lang="en-US" sz="800" kern="1200" dirty="0"/>
        </a:p>
      </dsp:txBody>
      <dsp:txXfrm rot="-5400000">
        <a:off x="1" y="895960"/>
        <a:ext cx="516405" cy="221317"/>
      </dsp:txXfrm>
    </dsp:sp>
    <dsp:sp modelId="{16A01995-CB75-1E47-AAF1-8A4C1AE9299A}">
      <dsp:nvSpPr>
        <dsp:cNvPr id="0" name=""/>
        <dsp:cNvSpPr/>
      </dsp:nvSpPr>
      <dsp:spPr>
        <a:xfrm rot="5400000">
          <a:off x="4463443" y="-330927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Palo Alto was not set to block those specific IDS Alerts</a:t>
          </a:r>
          <a:endParaRPr lang="en-US" sz="2300" kern="1200" dirty="0"/>
        </a:p>
      </dsp:txBody>
      <dsp:txXfrm rot="-5400000">
        <a:off x="516406" y="661166"/>
        <a:ext cx="8350186" cy="432703"/>
      </dsp:txXfrm>
    </dsp:sp>
    <dsp:sp modelId="{95295D7F-2BFC-C745-BFD3-9E241BF53DB8}">
      <dsp:nvSpPr>
        <dsp:cNvPr id="0" name=""/>
        <dsp:cNvSpPr/>
      </dsp:nvSpPr>
      <dsp:spPr>
        <a:xfrm rot="5400000">
          <a:off x="-110658" y="1385436"/>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Visibility</a:t>
          </a:r>
          <a:endParaRPr lang="en-US" sz="800" kern="1200" dirty="0"/>
        </a:p>
      </dsp:txBody>
      <dsp:txXfrm rot="-5400000">
        <a:off x="1" y="1532981"/>
        <a:ext cx="516405" cy="221317"/>
      </dsp:txXfrm>
    </dsp:sp>
    <dsp:sp modelId="{C131E9A6-9F80-1E40-8213-E9BAE24208DF}">
      <dsp:nvSpPr>
        <dsp:cNvPr id="0" name=""/>
        <dsp:cNvSpPr/>
      </dsp:nvSpPr>
      <dsp:spPr>
        <a:xfrm rot="5400000">
          <a:off x="4463443" y="-267225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got </a:t>
          </a:r>
          <a:r>
            <a:rPr lang="en-US" sz="2300" b="1" kern="1200" dirty="0" smtClean="0"/>
            <a:t>visibility</a:t>
          </a:r>
          <a:r>
            <a:rPr lang="en-US" sz="2300" kern="1200" dirty="0" smtClean="0"/>
            <a:t> of the attack via IDS log</a:t>
          </a:r>
          <a:endParaRPr lang="en-US" sz="2300" kern="1200" dirty="0"/>
        </a:p>
      </dsp:txBody>
      <dsp:txXfrm rot="-5400000">
        <a:off x="516406" y="1298186"/>
        <a:ext cx="8350186" cy="432703"/>
      </dsp:txXfrm>
    </dsp:sp>
    <dsp:sp modelId="{53A39F0D-1ABB-4347-9A2C-0DBE79098062}">
      <dsp:nvSpPr>
        <dsp:cNvPr id="0" name=""/>
        <dsp:cNvSpPr/>
      </dsp:nvSpPr>
      <dsp:spPr>
        <a:xfrm rot="5400000">
          <a:off x="-110658" y="2022457"/>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Analyze</a:t>
          </a:r>
          <a:endParaRPr lang="en-US" sz="800" kern="1200" dirty="0"/>
        </a:p>
      </dsp:txBody>
      <dsp:txXfrm rot="-5400000">
        <a:off x="1" y="2170002"/>
        <a:ext cx="516405" cy="221317"/>
      </dsp:txXfrm>
    </dsp:sp>
    <dsp:sp modelId="{EA7AFAA0-BDEA-E140-92CF-6981A58ECC7B}">
      <dsp:nvSpPr>
        <dsp:cNvPr id="0" name=""/>
        <dsp:cNvSpPr/>
      </dsp:nvSpPr>
      <dsp:spPr>
        <a:xfrm rot="5400000">
          <a:off x="4463443" y="-2035238"/>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a:t>
          </a:r>
          <a:r>
            <a:rPr lang="en-US" sz="2300" b="1" kern="1200" dirty="0" smtClean="0"/>
            <a:t>analyzed</a:t>
          </a:r>
          <a:r>
            <a:rPr lang="en-US" sz="2300" kern="1200" dirty="0" smtClean="0"/>
            <a:t> the alert and with added context decided to block </a:t>
          </a:r>
          <a:endParaRPr lang="en-US" sz="2300" kern="1200" dirty="0"/>
        </a:p>
      </dsp:txBody>
      <dsp:txXfrm rot="-5400000">
        <a:off x="516406" y="1935207"/>
        <a:ext cx="8350186" cy="432703"/>
      </dsp:txXfrm>
    </dsp:sp>
    <dsp:sp modelId="{743D0ECB-AD42-E84C-BB61-EC6C88EC5DEB}">
      <dsp:nvSpPr>
        <dsp:cNvPr id="0" name=""/>
        <dsp:cNvSpPr/>
      </dsp:nvSpPr>
      <dsp:spPr>
        <a:xfrm rot="5400000">
          <a:off x="-110658" y="2659478"/>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Mitigate</a:t>
          </a:r>
          <a:endParaRPr lang="en-US" sz="800" kern="1200" dirty="0"/>
        </a:p>
      </dsp:txBody>
      <dsp:txXfrm rot="-5400000">
        <a:off x="1" y="2807023"/>
        <a:ext cx="516405" cy="221317"/>
      </dsp:txXfrm>
    </dsp:sp>
    <dsp:sp modelId="{2E39DF74-5995-5B4A-ADE1-0A94853CA504}">
      <dsp:nvSpPr>
        <dsp:cNvPr id="0" name=""/>
        <dsp:cNvSpPr/>
      </dsp:nvSpPr>
      <dsp:spPr>
        <a:xfrm rot="5400000">
          <a:off x="4463443" y="-139821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decided to </a:t>
          </a:r>
          <a:r>
            <a:rPr lang="en-US" sz="2300" b="1" kern="1200" dirty="0" smtClean="0"/>
            <a:t>mitigate, </a:t>
          </a:r>
          <a:r>
            <a:rPr lang="en-US" sz="2300" kern="1200" dirty="0" smtClean="0"/>
            <a:t>sends a block message to the Palo Alto </a:t>
          </a:r>
          <a:endParaRPr lang="en-US" sz="2300" kern="1200" dirty="0"/>
        </a:p>
      </dsp:txBody>
      <dsp:txXfrm rot="-5400000">
        <a:off x="516406" y="2572228"/>
        <a:ext cx="8350186" cy="432703"/>
      </dsp:txXfrm>
    </dsp:sp>
    <dsp:sp modelId="{E606C88B-2340-C443-A9EF-AD8FE615C10A}">
      <dsp:nvSpPr>
        <dsp:cNvPr id="0" name=""/>
        <dsp:cNvSpPr/>
      </dsp:nvSpPr>
      <dsp:spPr>
        <a:xfrm rot="5400000">
          <a:off x="-110658" y="3296499"/>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Audit</a:t>
          </a:r>
          <a:endParaRPr lang="en-US" sz="800" kern="1200" dirty="0"/>
        </a:p>
      </dsp:txBody>
      <dsp:txXfrm rot="-5400000">
        <a:off x="1" y="3444044"/>
        <a:ext cx="516405" cy="221317"/>
      </dsp:txXfrm>
    </dsp:sp>
    <dsp:sp modelId="{6DBF5AF8-92CE-F94A-8BB7-77BCCEEC9C70}">
      <dsp:nvSpPr>
        <dsp:cNvPr id="0" name=""/>
        <dsp:cNvSpPr/>
      </dsp:nvSpPr>
      <dsp:spPr>
        <a:xfrm rot="5400000">
          <a:off x="4463443" y="-761196"/>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Full history if this in the mitigation tracker</a:t>
          </a:r>
          <a:endParaRPr lang="en-US" sz="2300" kern="1200" dirty="0"/>
        </a:p>
      </dsp:txBody>
      <dsp:txXfrm rot="-5400000">
        <a:off x="516406" y="3209249"/>
        <a:ext cx="8350186" cy="432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7A1A1-73E1-2046-9043-140B7722933A}">
      <dsp:nvSpPr>
        <dsp:cNvPr id="0" name=""/>
        <dsp:cNvSpPr/>
      </dsp:nvSpPr>
      <dsp:spPr>
        <a:xfrm rot="5400000">
          <a:off x="-162260" y="16274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Bypass</a:t>
          </a:r>
          <a:endParaRPr lang="en-US" sz="1400" kern="1200" dirty="0"/>
        </a:p>
      </dsp:txBody>
      <dsp:txXfrm rot="-5400000">
        <a:off x="1" y="379088"/>
        <a:ext cx="757214" cy="324521"/>
      </dsp:txXfrm>
    </dsp:sp>
    <dsp:sp modelId="{D5024233-F956-074C-A1FE-8CB5CC12DCD7}">
      <dsp:nvSpPr>
        <dsp:cNvPr id="0" name=""/>
        <dsp:cNvSpPr/>
      </dsp:nvSpPr>
      <dsp:spPr>
        <a:xfrm rot="5400000">
          <a:off x="4535543" y="-377784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Attacker infects vulnerable machine on the network</a:t>
          </a:r>
          <a:endParaRPr lang="en-US" sz="2100" kern="1200" dirty="0"/>
        </a:p>
      </dsp:txBody>
      <dsp:txXfrm rot="-5400000">
        <a:off x="757215" y="34806"/>
        <a:ext cx="8225461" cy="634480"/>
      </dsp:txXfrm>
    </dsp:sp>
    <dsp:sp modelId="{0D2154FF-B14F-4746-8BF1-2FE00B6661C7}">
      <dsp:nvSpPr>
        <dsp:cNvPr id="0" name=""/>
        <dsp:cNvSpPr/>
      </dsp:nvSpPr>
      <dsp:spPr>
        <a:xfrm rot="5400000">
          <a:off x="-162260" y="1095125"/>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Analysis</a:t>
          </a:r>
          <a:endParaRPr lang="en-US" sz="1400" kern="1200" dirty="0" smtClean="0"/>
        </a:p>
      </dsp:txBody>
      <dsp:txXfrm rot="-5400000">
        <a:off x="1" y="1311471"/>
        <a:ext cx="757214" cy="324521"/>
      </dsp:txXfrm>
    </dsp:sp>
    <dsp:sp modelId="{6443508F-3136-3747-8955-3DBCD494260D}">
      <dsp:nvSpPr>
        <dsp:cNvPr id="0" name=""/>
        <dsp:cNvSpPr/>
      </dsp:nvSpPr>
      <dsp:spPr>
        <a:xfrm rot="5400000">
          <a:off x="4535543" y="-2845462"/>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Determine is an attack due to registry key placed in incorrect place with random characters</a:t>
          </a:r>
          <a:endParaRPr lang="en-US" sz="2100" kern="1200" dirty="0" smtClean="0"/>
        </a:p>
      </dsp:txBody>
      <dsp:txXfrm rot="-5400000">
        <a:off x="757215" y="967190"/>
        <a:ext cx="8225461" cy="634480"/>
      </dsp:txXfrm>
    </dsp:sp>
    <dsp:sp modelId="{C3BA7ED3-462F-1043-AEA4-F572BDE88EC1}">
      <dsp:nvSpPr>
        <dsp:cNvPr id="0" name=""/>
        <dsp:cNvSpPr/>
      </dsp:nvSpPr>
      <dsp:spPr>
        <a:xfrm rot="5400000">
          <a:off x="-162260" y="2027509"/>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endParaRPr lang="en-US" sz="1400" kern="1200" dirty="0" smtClean="0"/>
        </a:p>
      </dsp:txBody>
      <dsp:txXfrm rot="-5400000">
        <a:off x="1" y="2243855"/>
        <a:ext cx="757214" cy="324521"/>
      </dsp:txXfrm>
    </dsp:sp>
    <dsp:sp modelId="{6B0AD47F-0168-CC49-AA34-7B2F33CDC878}">
      <dsp:nvSpPr>
        <dsp:cNvPr id="0" name=""/>
        <dsp:cNvSpPr/>
      </dsp:nvSpPr>
      <dsp:spPr>
        <a:xfrm rot="5400000">
          <a:off x="4535543" y="-1913079"/>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Send </a:t>
          </a:r>
          <a:r>
            <a:rPr lang="en-US" sz="2100" kern="1200" dirty="0" err="1" smtClean="0"/>
            <a:t>mitigate_proc</a:t>
          </a:r>
          <a:r>
            <a:rPr lang="en-US" sz="2100" kern="1200" dirty="0" smtClean="0"/>
            <a:t> command to endpoint to kill process and do clean up</a:t>
          </a:r>
          <a:endParaRPr lang="en-US" sz="2100" kern="1200" dirty="0" smtClean="0"/>
        </a:p>
      </dsp:txBody>
      <dsp:txXfrm rot="-5400000">
        <a:off x="757215" y="1899573"/>
        <a:ext cx="8225461" cy="634480"/>
      </dsp:txXfrm>
    </dsp:sp>
    <dsp:sp modelId="{47723909-73AA-3940-B573-70EC2A75D945}">
      <dsp:nvSpPr>
        <dsp:cNvPr id="0" name=""/>
        <dsp:cNvSpPr/>
      </dsp:nvSpPr>
      <dsp:spPr>
        <a:xfrm rot="5400000">
          <a:off x="-162260" y="295989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endParaRPr lang="en-US" sz="1400" kern="1200" dirty="0" smtClean="0"/>
        </a:p>
      </dsp:txBody>
      <dsp:txXfrm rot="-5400000">
        <a:off x="1" y="3176238"/>
        <a:ext cx="757214" cy="324521"/>
      </dsp:txXfrm>
    </dsp:sp>
    <dsp:sp modelId="{55530578-A92A-BD4E-AC7C-DD4845048730}">
      <dsp:nvSpPr>
        <dsp:cNvPr id="0" name=""/>
        <dsp:cNvSpPr/>
      </dsp:nvSpPr>
      <dsp:spPr>
        <a:xfrm rot="5400000">
          <a:off x="4535543" y="-98069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Not only is the attack mitigated the endpoint has been cleaned from the foothold</a:t>
          </a:r>
          <a:endParaRPr lang="en-US" sz="2100" kern="1200" dirty="0" smtClean="0"/>
        </a:p>
      </dsp:txBody>
      <dsp:txXfrm rot="-5400000">
        <a:off x="757215" y="2831956"/>
        <a:ext cx="8225461" cy="6344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1251A-5BED-4754-A54E-5B9B85CDEED8}" type="datetimeFigureOut">
              <a:rPr lang="en-US" smtClean="0"/>
              <a:pPr/>
              <a:t>9/17/14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F07D8F-2101-4538-B4F2-6EE5F60E73D9}" type="slidenum">
              <a:rPr lang="en-US" smtClean="0"/>
              <a:pPr/>
              <a:t>‹#›</a:t>
            </a:fld>
            <a:endParaRPr lang="en-US"/>
          </a:p>
        </p:txBody>
      </p:sp>
    </p:spTree>
    <p:extLst>
      <p:ext uri="{BB962C8B-B14F-4D97-AF65-F5344CB8AC3E}">
        <p14:creationId xmlns:p14="http://schemas.microsoft.com/office/powerpoint/2010/main" val="3064211461"/>
      </p:ext>
    </p:extLst>
  </p:cSld>
  <p:clrMap bg1="lt1" tx1="dk1" bg2="lt2" tx2="dk2" accent1="accent1" accent2="accent2" accent3="accent3" accent4="accent4" accent5="accent5" accent6="accent6" hlink="hlink" folHlink="folHlink"/>
  <p:notesStyle>
    <a:lvl1pPr marL="0" algn="l" defTabSz="514259" rtl="0" eaLnBrk="1" latinLnBrk="0" hangingPunct="1">
      <a:defRPr sz="700" kern="1200">
        <a:solidFill>
          <a:schemeClr val="tx1"/>
        </a:solidFill>
        <a:latin typeface="+mn-lt"/>
        <a:ea typeface="+mn-ea"/>
        <a:cs typeface="+mn-cs"/>
      </a:defRPr>
    </a:lvl1pPr>
    <a:lvl2pPr marL="257129" algn="l" defTabSz="514259" rtl="0" eaLnBrk="1" latinLnBrk="0" hangingPunct="1">
      <a:defRPr sz="700" kern="1200">
        <a:solidFill>
          <a:schemeClr val="tx1"/>
        </a:solidFill>
        <a:latin typeface="+mn-lt"/>
        <a:ea typeface="+mn-ea"/>
        <a:cs typeface="+mn-cs"/>
      </a:defRPr>
    </a:lvl2pPr>
    <a:lvl3pPr marL="514259" algn="l" defTabSz="514259" rtl="0" eaLnBrk="1" latinLnBrk="0" hangingPunct="1">
      <a:defRPr sz="700" kern="1200">
        <a:solidFill>
          <a:schemeClr val="tx1"/>
        </a:solidFill>
        <a:latin typeface="+mn-lt"/>
        <a:ea typeface="+mn-ea"/>
        <a:cs typeface="+mn-cs"/>
      </a:defRPr>
    </a:lvl3pPr>
    <a:lvl4pPr marL="771388" algn="l" defTabSz="514259" rtl="0" eaLnBrk="1" latinLnBrk="0" hangingPunct="1">
      <a:defRPr sz="700" kern="1200">
        <a:solidFill>
          <a:schemeClr val="tx1"/>
        </a:solidFill>
        <a:latin typeface="+mn-lt"/>
        <a:ea typeface="+mn-ea"/>
        <a:cs typeface="+mn-cs"/>
      </a:defRPr>
    </a:lvl4pPr>
    <a:lvl5pPr marL="1028517" algn="l" defTabSz="514259" rtl="0" eaLnBrk="1" latinLnBrk="0" hangingPunct="1">
      <a:defRPr sz="700" kern="1200">
        <a:solidFill>
          <a:schemeClr val="tx1"/>
        </a:solidFill>
        <a:latin typeface="+mn-lt"/>
        <a:ea typeface="+mn-ea"/>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goals of the talk </a:t>
            </a:r>
          </a:p>
          <a:p>
            <a:r>
              <a:rPr lang="en-US" dirty="0" smtClean="0"/>
              <a:t>Goal</a:t>
            </a:r>
            <a:r>
              <a:rPr lang="en-US" baseline="0" dirty="0" smtClean="0"/>
              <a:t>: </a:t>
            </a:r>
            <a:r>
              <a:rPr lang="en-US" dirty="0" smtClean="0"/>
              <a:t>Prove that we can close the loop with Splunk</a:t>
            </a:r>
          </a:p>
          <a:p>
            <a:r>
              <a:rPr lang="en-US" dirty="0" smtClean="0"/>
              <a:t>Introduce Mitigation with Splunk</a:t>
            </a:r>
          </a:p>
          <a:p>
            <a:endParaRPr lang="en-US" dirty="0" smtClean="0"/>
          </a:p>
          <a:p>
            <a:r>
              <a:rPr lang="en-US" dirty="0" smtClean="0"/>
              <a:t>Challenges:</a:t>
            </a:r>
          </a:p>
          <a:p>
            <a:r>
              <a:rPr lang="en-US" dirty="0" smtClean="0"/>
              <a:t>Endpoint Threat Detection Using Splunk</a:t>
            </a:r>
          </a:p>
          <a:p>
            <a:r>
              <a:rPr lang="en-US" dirty="0" smtClean="0"/>
              <a:t>Mitigation</a:t>
            </a:r>
            <a:r>
              <a:rPr lang="en-US" baseline="0" dirty="0" smtClean="0"/>
              <a:t> Capabilities</a:t>
            </a:r>
          </a:p>
          <a:p>
            <a:r>
              <a:rPr lang="en-US" baseline="0" dirty="0" smtClean="0"/>
              <a:t>Lack of Windows Knowledge..</a:t>
            </a:r>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8</a:t>
            </a:fld>
            <a:endParaRPr lang="en-US"/>
          </a:p>
        </p:txBody>
      </p:sp>
    </p:spTree>
    <p:extLst>
      <p:ext uri="{BB962C8B-B14F-4D97-AF65-F5344CB8AC3E}">
        <p14:creationId xmlns:p14="http://schemas.microsoft.com/office/powerpoint/2010/main" val="3264281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disarm naysayers</a:t>
            </a:r>
            <a:r>
              <a:rPr lang="en-US" baseline="0" dirty="0" smtClean="0"/>
              <a:t> of auto Mitigation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9</a:t>
            </a:fld>
            <a:endParaRPr lang="en-US"/>
          </a:p>
        </p:txBody>
      </p:sp>
    </p:spTree>
    <p:extLst>
      <p:ext uri="{BB962C8B-B14F-4D97-AF65-F5344CB8AC3E}">
        <p14:creationId xmlns:p14="http://schemas.microsoft.com/office/powerpoint/2010/main" val="4190275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Example of Auto Mitigation</a:t>
            </a:r>
            <a:r>
              <a:rPr lang="en-US" baseline="0" dirty="0" smtClean="0"/>
              <a:t> Applied</a:t>
            </a:r>
          </a:p>
          <a:p>
            <a:endParaRPr lang="en-US" baseline="0" dirty="0" smtClean="0"/>
          </a:p>
          <a:p>
            <a:r>
              <a:rPr lang="en-US" baseline="0" dirty="0" smtClean="0"/>
              <a:t>NEED MORE POWERFUL </a:t>
            </a:r>
            <a:r>
              <a:rPr lang="en-US" baseline="0" smtClean="0"/>
              <a:t>IMAGE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11</a:t>
            </a:fld>
            <a:endParaRPr lang="en-US"/>
          </a:p>
        </p:txBody>
      </p:sp>
    </p:spTree>
    <p:extLst>
      <p:ext uri="{BB962C8B-B14F-4D97-AF65-F5344CB8AC3E}">
        <p14:creationId xmlns:p14="http://schemas.microsoft.com/office/powerpoint/2010/main" val="24484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 you just saw?</a:t>
            </a:r>
          </a:p>
          <a:p>
            <a:r>
              <a:rPr lang="en-US" dirty="0" smtClean="0"/>
              <a:t>We can easily block that</a:t>
            </a:r>
          </a:p>
          <a:p>
            <a:r>
              <a:rPr lang="en-US" dirty="0" smtClean="0"/>
              <a:t>This</a:t>
            </a:r>
            <a:r>
              <a:rPr lang="en-US" baseline="0" dirty="0" smtClean="0"/>
              <a:t> is pretty basic scenario</a:t>
            </a:r>
          </a:p>
          <a:p>
            <a:endParaRPr lang="en-US" dirty="0" smtClean="0"/>
          </a:p>
        </p:txBody>
      </p:sp>
      <p:sp>
        <p:nvSpPr>
          <p:cNvPr id="4" name="Slide Number Placeholder 3"/>
          <p:cNvSpPr>
            <a:spLocks noGrp="1"/>
          </p:cNvSpPr>
          <p:nvPr>
            <p:ph type="sldNum" sz="quarter" idx="10"/>
          </p:nvPr>
        </p:nvSpPr>
        <p:spPr/>
        <p:txBody>
          <a:bodyPr/>
          <a:lstStyle/>
          <a:p>
            <a:fld id="{A3F07D8F-2101-4538-B4F2-6EE5F60E73D9}" type="slidenum">
              <a:rPr lang="en-US" smtClean="0"/>
              <a:pPr/>
              <a:t>17</a:t>
            </a:fld>
            <a:endParaRPr lang="en-US"/>
          </a:p>
        </p:txBody>
      </p:sp>
    </p:spTree>
    <p:extLst>
      <p:ext uri="{BB962C8B-B14F-4D97-AF65-F5344CB8AC3E}">
        <p14:creationId xmlns:p14="http://schemas.microsoft.com/office/powerpoint/2010/main" val="319854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time to talk about the</a:t>
            </a:r>
            <a:r>
              <a:rPr lang="en-US" baseline="0" dirty="0" smtClean="0"/>
              <a:t> mitigation framework</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18</a:t>
            </a:fld>
            <a:endParaRPr lang="en-US"/>
          </a:p>
        </p:txBody>
      </p:sp>
    </p:spTree>
    <p:extLst>
      <p:ext uri="{BB962C8B-B14F-4D97-AF65-F5344CB8AC3E}">
        <p14:creationId xmlns:p14="http://schemas.microsoft.com/office/powerpoint/2010/main" val="338148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all about closing the loop</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19</a:t>
            </a:fld>
            <a:endParaRPr lang="en-US"/>
          </a:p>
        </p:txBody>
      </p:sp>
    </p:spTree>
    <p:extLst>
      <p:ext uri="{BB962C8B-B14F-4D97-AF65-F5344CB8AC3E}">
        <p14:creationId xmlns:p14="http://schemas.microsoft.com/office/powerpoint/2010/main" val="237916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a:t>
            </a:r>
            <a:r>
              <a:rPr lang="en-US" baseline="0" dirty="0" smtClean="0"/>
              <a:t> Intel Augmentation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124721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a:t>
            </a:r>
            <a:r>
              <a:rPr lang="en-US" baseline="0" dirty="0" smtClean="0"/>
              <a:t> to Action</a:t>
            </a:r>
          </a:p>
          <a:p>
            <a:r>
              <a:rPr lang="en-US" baseline="0" dirty="0" smtClean="0"/>
              <a:t>Make Business use case for auto mitigation</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30</a:t>
            </a:fld>
            <a:endParaRPr lang="en-US"/>
          </a:p>
        </p:txBody>
      </p:sp>
    </p:spTree>
    <p:extLst>
      <p:ext uri="{BB962C8B-B14F-4D97-AF65-F5344CB8AC3E}">
        <p14:creationId xmlns:p14="http://schemas.microsoft.com/office/powerpoint/2010/main" val="419864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CE09BF-FB94-7840-881A-D2C0542340CC}" type="slidenum">
              <a:rPr lang="en-US" smtClean="0"/>
              <a:t>38</a:t>
            </a:fld>
            <a:endParaRPr lang="en-US"/>
          </a:p>
        </p:txBody>
      </p:sp>
    </p:spTree>
    <p:extLst>
      <p:ext uri="{BB962C8B-B14F-4D97-AF65-F5344CB8AC3E}">
        <p14:creationId xmlns:p14="http://schemas.microsoft.com/office/powerpoint/2010/main" val="317098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Title">
    <p:spTree>
      <p:nvGrpSpPr>
        <p:cNvPr id="1" name=""/>
        <p:cNvGrpSpPr/>
        <p:nvPr/>
      </p:nvGrpSpPr>
      <p:grpSpPr>
        <a:xfrm>
          <a:off x="0" y="0"/>
          <a:ext cx="0" cy="0"/>
          <a:chOff x="0" y="0"/>
          <a:chExt cx="0" cy="0"/>
        </a:xfrm>
      </p:grpSpPr>
      <p:pic>
        <p:nvPicPr>
          <p:cNvPr id="2" name="Picture 1"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12" name="TextBox 11"/>
          <p:cNvSpPr txBox="1"/>
          <p:nvPr userDrawn="1"/>
        </p:nvSpPr>
        <p:spPr>
          <a:xfrm>
            <a:off x="7614352" y="47360"/>
            <a:ext cx="1444417" cy="175039"/>
          </a:xfrm>
          <a:prstGeom prst="rect">
            <a:avLst/>
          </a:prstGeom>
          <a:noFill/>
        </p:spPr>
        <p:txBody>
          <a:bodyPr wrap="square" lIns="51426" tIns="25713" rIns="51426" bIns="25713" rtlCol="0">
            <a:spAutoFit/>
          </a:bodyPr>
          <a:lstStyle/>
          <a:p>
            <a:pPr algn="r"/>
            <a:r>
              <a:rPr lang="en-US" sz="800" dirty="0" smtClean="0">
                <a:solidFill>
                  <a:srgbClr val="FFFFFF"/>
                </a:solidFill>
              </a:rPr>
              <a:t>Copyright</a:t>
            </a:r>
            <a:r>
              <a:rPr lang="en-US" sz="800" baseline="0" dirty="0" smtClean="0">
                <a:solidFill>
                  <a:srgbClr val="FFFFFF"/>
                </a:solidFill>
              </a:rPr>
              <a:t> © 2014 </a:t>
            </a:r>
            <a:r>
              <a:rPr lang="en-US" sz="800" baseline="0" dirty="0" err="1" smtClean="0">
                <a:solidFill>
                  <a:srgbClr val="FFFFFF"/>
                </a:solidFill>
              </a:rPr>
              <a:t>Splunk</a:t>
            </a:r>
            <a:r>
              <a:rPr lang="en-US" sz="800" baseline="0" dirty="0" smtClean="0">
                <a:solidFill>
                  <a:srgbClr val="FFFFFF"/>
                </a:solidFill>
              </a:rPr>
              <a:t> Inc.</a:t>
            </a:r>
            <a:endParaRPr lang="en-US" sz="800" dirty="0">
              <a:solidFill>
                <a:srgbClr val="FFFFFF"/>
              </a:solidFill>
            </a:endParaRPr>
          </a:p>
        </p:txBody>
      </p:sp>
      <p:sp>
        <p:nvSpPr>
          <p:cNvPr id="7" name="Title 8"/>
          <p:cNvSpPr>
            <a:spLocks noGrp="1"/>
          </p:cNvSpPr>
          <p:nvPr>
            <p:ph type="title"/>
          </p:nvPr>
        </p:nvSpPr>
        <p:spPr>
          <a:xfrm>
            <a:off x="5111200" y="1786667"/>
            <a:ext cx="4002215" cy="859280"/>
          </a:xfrm>
        </p:spPr>
        <p:txBody>
          <a:bodyPr>
            <a:noAutofit/>
          </a:bodyPr>
          <a:lstStyle>
            <a:lvl1pPr algn="l">
              <a:lnSpc>
                <a:spcPct val="80000"/>
              </a:lnSpc>
              <a:defRPr sz="3400">
                <a:solidFill>
                  <a:schemeClr val="bg1"/>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ox - G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7"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Box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5"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6"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393687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ox -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4" name="AutoShape 2"/>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lvl="0" defTabSz="514259"/>
            <a:endParaRPr lang="en-US" sz="1000" kern="0" noProof="0">
              <a:solidFill>
                <a:sysClr val="windowText" lastClr="000000"/>
              </a:solidFill>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826310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60 pt">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0" y="0"/>
            <a:ext cx="9144000" cy="819915"/>
          </a:xfrm>
          <a:prstGeom prst="rect">
            <a:avLst/>
          </a:prstGeom>
        </p:spPr>
        <p:txBody>
          <a:bodyPr>
            <a:normAutofit/>
          </a:bodyPr>
          <a:lstStyle>
            <a:lvl1pPr algn="ctr">
              <a:defRPr kumimoji="0" lang="en-US" sz="3400" b="0" i="0" u="none" strike="noStrike" cap="none" spc="0" normalizeH="0" baseline="0" dirty="0">
                <a:ln>
                  <a:noFill/>
                </a:ln>
                <a:solidFill>
                  <a:schemeClr val="tx1"/>
                </a:solidFill>
                <a:effectLst/>
                <a:uLnTx/>
                <a:uFillTx/>
              </a:defRPr>
            </a:lvl1pPr>
          </a:lstStyle>
          <a:p>
            <a:pPr lvl="0"/>
            <a:r>
              <a:rPr lang="en-US" smtClean="0"/>
              <a:t>Click to edit Master title style</a:t>
            </a:r>
            <a:endParaRPr lang="en-US" dirty="0"/>
          </a:p>
        </p:txBody>
      </p:sp>
      <p:sp>
        <p:nvSpPr>
          <p:cNvPr id="5" name="Slide Number Placeholder 5"/>
          <p:cNvSpPr>
            <a:spLocks noGrp="1"/>
          </p:cNvSpPr>
          <p:nvPr>
            <p:ph type="sldNum" sz="quarter" idx="12"/>
          </p:nvPr>
        </p:nvSpPr>
        <p:spPr bwMode="gray">
          <a:xfrm>
            <a:off x="4379699" y="4770882"/>
            <a:ext cx="385725" cy="257175"/>
          </a:xfrm>
        </p:spPr>
        <p:txBody>
          <a:bodyPr/>
          <a:lstStyle/>
          <a:p>
            <a:fld id="{027CC8FC-DC84-4CE8-AADD-ED05D9A2A54F}"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54 pt">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0" y="0"/>
            <a:ext cx="9144000" cy="796856"/>
          </a:xfrm>
          <a:prstGeom prst="rect">
            <a:avLst/>
          </a:prstGeom>
        </p:spPr>
        <p:txBody>
          <a:bodyPr>
            <a:normAutofit/>
          </a:bodyPr>
          <a:lstStyle>
            <a:lvl1pPr algn="ctr">
              <a:defRPr sz="3000">
                <a:solidFill>
                  <a:schemeClr val="tx1"/>
                </a:solidFill>
              </a:defRPr>
            </a:lvl1pPr>
          </a:lstStyle>
          <a:p>
            <a:r>
              <a:rPr lang="en-US" smtClean="0"/>
              <a:t>Click to edit Master title style</a:t>
            </a:r>
            <a:endParaRPr lang="en-US" dirty="0"/>
          </a:p>
        </p:txBody>
      </p:sp>
      <p:sp>
        <p:nvSpPr>
          <p:cNvPr id="5" name="Slide Number Placeholder 5"/>
          <p:cNvSpPr>
            <a:spLocks noGrp="1"/>
          </p:cNvSpPr>
          <p:nvPr>
            <p:ph type="sldNum" sz="quarter" idx="12"/>
          </p:nvPr>
        </p:nvSpPr>
        <p:spPr bwMode="gray">
          <a:xfrm>
            <a:off x="4379699" y="4770882"/>
            <a:ext cx="385725" cy="257175"/>
          </a:xfrm>
        </p:spPr>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4" name="Picture 3"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2" name="TextBox 1"/>
          <p:cNvSpPr txBox="1"/>
          <p:nvPr userDrawn="1"/>
        </p:nvSpPr>
        <p:spPr>
          <a:xfrm>
            <a:off x="5680069" y="1894301"/>
            <a:ext cx="3203608" cy="675185"/>
          </a:xfrm>
          <a:prstGeom prst="rect">
            <a:avLst/>
          </a:prstGeom>
          <a:noFill/>
        </p:spPr>
        <p:txBody>
          <a:bodyPr wrap="square" lIns="51426" tIns="25713" rIns="51426" bIns="25713" rtlCol="0">
            <a:spAutoFit/>
          </a:bodyPr>
          <a:lstStyle/>
          <a:p>
            <a:r>
              <a:rPr lang="en-US" sz="4000" dirty="0" smtClean="0">
                <a:solidFill>
                  <a:srgbClr val="FFFFFF"/>
                </a:solidFill>
              </a:rPr>
              <a:t>THANK YOU</a:t>
            </a:r>
            <a:endParaRPr lang="en-US" sz="4000"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9" name="Title 8"/>
          <p:cNvSpPr>
            <a:spLocks noGrp="1"/>
          </p:cNvSpPr>
          <p:nvPr>
            <p:ph type="title"/>
          </p:nvPr>
        </p:nvSpPr>
        <p:spPr>
          <a:xfrm>
            <a:off x="5113103" y="1814819"/>
            <a:ext cx="3820878" cy="808674"/>
          </a:xfrm>
        </p:spPr>
        <p:txBody>
          <a:bodyPr>
            <a:noAutofit/>
          </a:bodyPr>
          <a:lstStyle>
            <a:lvl1pPr algn="l">
              <a:lnSpc>
                <a:spcPct val="80000"/>
              </a:lnSpc>
              <a:defRPr sz="3400">
                <a:solidFill>
                  <a:srgbClr val="FFFFFF"/>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rgbClr val="000000"/>
                </a:solidFill>
              </a:defRPr>
            </a:lvl1pPr>
            <a:lvl2pPr>
              <a:defRPr>
                <a:solidFill>
                  <a:srgbClr val="000000"/>
                </a:solidFill>
              </a:defRPr>
            </a:lvl2pPr>
            <a:lvl3pPr>
              <a:defRPr>
                <a:solidFill>
                  <a:schemeClr val="bg1"/>
                </a:solidFill>
              </a:defRPr>
            </a:lvl3pPr>
            <a:lvl4pPr>
              <a:defRPr>
                <a:solidFill>
                  <a:schemeClr val="bg1"/>
                </a:solidFill>
              </a:defRPr>
            </a:lvl4pPr>
            <a:lvl5pPr>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625886"/>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02734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31309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
        <p:nvSpPr>
          <p:cNvPr id="9" name="Content Placeholder 8"/>
          <p:cNvSpPr>
            <a:spLocks noGrp="1"/>
          </p:cNvSpPr>
          <p:nvPr>
            <p:ph sz="quarter" idx="13"/>
          </p:nvPr>
        </p:nvSpPr>
        <p:spPr>
          <a:xfrm>
            <a:off x="0" y="785685"/>
            <a:ext cx="9144000" cy="479779"/>
          </a:xfrm>
        </p:spPr>
        <p:txBody>
          <a:bodyPr>
            <a:normAutofit/>
          </a:bodyPr>
          <a:lstStyle>
            <a:lvl1pPr algn="ctr">
              <a:buFontTx/>
              <a:buNone/>
              <a:defRPr sz="22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578258"/>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579040"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7" name="Content Placeholder 2"/>
          <p:cNvSpPr>
            <a:spLocks noGrp="1"/>
          </p:cNvSpPr>
          <p:nvPr>
            <p:ph idx="14"/>
          </p:nvPr>
        </p:nvSpPr>
        <p:spPr>
          <a:xfrm>
            <a:off x="4572447"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5"/>
          </p:nvPr>
        </p:nvSpPr>
        <p:spPr>
          <a:xfrm>
            <a:off x="544025"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9" name="Content Placeholder 2"/>
          <p:cNvSpPr>
            <a:spLocks noGrp="1"/>
          </p:cNvSpPr>
          <p:nvPr>
            <p:ph idx="16"/>
          </p:nvPr>
        </p:nvSpPr>
        <p:spPr>
          <a:xfrm>
            <a:off x="537432"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399714" y="911722"/>
            <a:ext cx="8134777" cy="544142"/>
          </a:xfrm>
        </p:spPr>
        <p:txBody>
          <a:bodyPr>
            <a:norm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03224" y="1392699"/>
            <a:ext cx="3746569" cy="3394472"/>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675260" y="911722"/>
            <a:ext cx="3964156" cy="761957"/>
          </a:xfrm>
        </p:spPr>
        <p:txBody>
          <a:bodyPr>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668667" y="1630824"/>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0" y="10287"/>
            <a:ext cx="9144000" cy="857250"/>
          </a:xfrm>
          <a:prstGeom prst="rect">
            <a:avLst/>
          </a:prstGeom>
        </p:spPr>
        <p:txBody>
          <a:bodyPr vert="horz" lIns="81633" tIns="40817" rIns="81633" bIns="408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1" y="1082278"/>
            <a:ext cx="8229600" cy="3394472"/>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r>
              <a:rPr lang="en-US" dirty="0" smtClean="0"/>
              <a:t>Click to edit Master text styles</a:t>
            </a:r>
          </a:p>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r>
              <a:rPr lang="en-US" dirty="0" smtClean="0"/>
              <a:t>Click to edit Master text styles</a:t>
            </a:r>
          </a:p>
          <a:p>
            <a:pPr marL="543722" marR="0" lvl="1" indent="-286592" algn="l" defTabSz="816334" rtl="0" eaLnBrk="1" fontAlgn="auto" latinLnBrk="0" hangingPunct="1">
              <a:lnSpc>
                <a:spcPct val="100000"/>
              </a:lnSpc>
              <a:spcBef>
                <a:spcPts val="0"/>
              </a:spcBef>
              <a:spcAft>
                <a:spcPts val="0"/>
              </a:spcAft>
              <a:buClrTx/>
              <a:buSzTx/>
              <a:buFont typeface="Calibri" pitchFamily="34" charset="0"/>
              <a:buChar char="–"/>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Second level</a:t>
            </a:r>
          </a:p>
          <a:p>
            <a:pPr marL="712462" marR="0" lvl="2"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Third level</a:t>
            </a:r>
          </a:p>
          <a:p>
            <a:pPr marL="1028517" marR="0" lvl="3" indent="-306234" algn="l" defTabSz="816334" rtl="0" eaLnBrk="1" fontAlgn="auto" latinLnBrk="0" hangingPunct="1">
              <a:lnSpc>
                <a:spcPct val="100000"/>
              </a:lnSpc>
              <a:spcBef>
                <a:spcPts val="0"/>
              </a:spcBef>
              <a:spcAft>
                <a:spcPts val="0"/>
              </a:spcAft>
              <a:buClrTx/>
              <a:buSzTx/>
              <a:buFont typeface="Arial" pitchFamily="34" charset="0"/>
              <a:buChar char="–"/>
              <a:tabLst/>
              <a:defRPr/>
            </a:pPr>
            <a:r>
              <a:rPr kumimoji="0" lang="en-US" sz="17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6" name="Slide Number Placeholder 5"/>
          <p:cNvSpPr>
            <a:spLocks noGrp="1"/>
          </p:cNvSpPr>
          <p:nvPr>
            <p:ph type="sldNum" sz="quarter" idx="4"/>
          </p:nvPr>
        </p:nvSpPr>
        <p:spPr bwMode="gray">
          <a:xfrm>
            <a:off x="4379699" y="4770882"/>
            <a:ext cx="385725" cy="257175"/>
          </a:xfrm>
          <a:prstGeom prst="rect">
            <a:avLst/>
          </a:prstGeom>
        </p:spPr>
        <p:txBody>
          <a:bodyPr vert="horz" lIns="81633" tIns="40817" rIns="81633" bIns="40817" rtlCol="0" anchor="ctr"/>
          <a:lstStyle>
            <a:lvl1pPr algn="ctr">
              <a:defRPr sz="1100">
                <a:solidFill>
                  <a:schemeClr val="bg1"/>
                </a:solidFill>
              </a:defRPr>
            </a:lvl1pPr>
          </a:lstStyle>
          <a:p>
            <a:fld id="{027CC8FC-DC84-4CE8-AADD-ED05D9A2A54F}" type="slidenum">
              <a:rPr lang="en-US" smtClean="0"/>
              <a:pPr/>
              <a:t>‹#›</a:t>
            </a:fld>
            <a:endParaRPr lang="en-US" dirty="0"/>
          </a:p>
        </p:txBody>
      </p:sp>
      <p:sp>
        <p:nvSpPr>
          <p:cNvPr id="10" name="Text Placeholder 2"/>
          <p:cNvSpPr txBox="1">
            <a:spLocks/>
          </p:cNvSpPr>
          <p:nvPr/>
        </p:nvSpPr>
        <p:spPr bwMode="gray">
          <a:xfrm>
            <a:off x="457201" y="1211546"/>
            <a:ext cx="8229600" cy="387294"/>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Picture 3" descr="FTR-PPT-conf-2014-10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4726800"/>
            <a:ext cx="9154061" cy="426761"/>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1" r:id="rId2"/>
    <p:sldLayoutId id="2147483680" r:id="rId3"/>
    <p:sldLayoutId id="2147483649" r:id="rId4"/>
    <p:sldLayoutId id="2147483650" r:id="rId5"/>
    <p:sldLayoutId id="2147483690" r:id="rId6"/>
    <p:sldLayoutId id="2147483687" r:id="rId7"/>
    <p:sldLayoutId id="2147483682" r:id="rId8"/>
    <p:sldLayoutId id="2147483686" r:id="rId9"/>
    <p:sldLayoutId id="2147483691" r:id="rId10"/>
    <p:sldLayoutId id="2147483699" r:id="rId11"/>
    <p:sldLayoutId id="2147483700" r:id="rId12"/>
    <p:sldLayoutId id="2147483654" r:id="rId13"/>
    <p:sldLayoutId id="2147483694" r:id="rId14"/>
    <p:sldLayoutId id="2147483695" r:id="rId15"/>
    <p:sldLayoutId id="2147483697" r:id="rId16"/>
  </p:sldLayoutIdLst>
  <p:timing>
    <p:tnLst>
      <p:par>
        <p:cTn xmlns:p14="http://schemas.microsoft.com/office/powerpoint/2010/main" id="1" dur="indefinite" restart="never" nodeType="tmRoot"/>
      </p:par>
    </p:tnLst>
  </p:timing>
  <p:hf hdr="0" dt="0"/>
  <p:txStyles>
    <p:titleStyle>
      <a:lvl1pPr algn="ctr" defTabSz="816334" rtl="0" eaLnBrk="1" latinLnBrk="0" hangingPunct="1">
        <a:spcBef>
          <a:spcPct val="0"/>
        </a:spcBef>
        <a:buNone/>
        <a:defRPr sz="3700" kern="1200">
          <a:solidFill>
            <a:srgbClr val="000000"/>
          </a:solidFill>
          <a:latin typeface="+mj-lt"/>
          <a:ea typeface="+mj-ea"/>
          <a:cs typeface="+mj-cs"/>
        </a:defRPr>
      </a:lvl1pPr>
    </p:titleStyle>
    <p:bodyStyle>
      <a:lvl1pPr marL="257129" marR="0" indent="-257129" algn="l" defTabSz="816334" rtl="0" eaLnBrk="1" fontAlgn="auto" latinLnBrk="0" hangingPunct="1">
        <a:lnSpc>
          <a:spcPct val="100000"/>
        </a:lnSpc>
        <a:spcBef>
          <a:spcPts val="675"/>
        </a:spcBef>
        <a:spcAft>
          <a:spcPts val="0"/>
        </a:spcAft>
        <a:buClrTx/>
        <a:buSzPct val="80000"/>
        <a:buFont typeface="Arial"/>
        <a:buChar char="•"/>
        <a:tabLst/>
        <a:defRPr sz="2200" kern="1200">
          <a:solidFill>
            <a:schemeClr val="tx1"/>
          </a:solidFill>
          <a:latin typeface="+mn-lt"/>
          <a:ea typeface="+mn-ea"/>
          <a:cs typeface="+mn-cs"/>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mn-ea"/>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kern="1200">
          <a:solidFill>
            <a:schemeClr val="tx1"/>
          </a:solidFill>
          <a:latin typeface="+mn-lt"/>
          <a:ea typeface="+mn-ea"/>
          <a:cs typeface="+mn-cs"/>
        </a:defRPr>
      </a:lvl3pPr>
      <a:lvl4pPr marL="925665" marR="0" indent="-205703"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mn-ea"/>
          <a:cs typeface="+mn-cs"/>
        </a:defRPr>
      </a:lvl4pPr>
      <a:lvl5pPr marL="714819" marR="0" indent="-66854"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sz="1600" kern="1200">
          <a:solidFill>
            <a:schemeClr val="tx1"/>
          </a:solidFill>
          <a:latin typeface="+mn-lt"/>
          <a:ea typeface="+mn-ea"/>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0.png"/><Relationship Id="rId21" Type="http://schemas.openxmlformats.org/officeDocument/2006/relationships/image" Target="../media/image31.png"/><Relationship Id="rId10" Type="http://schemas.openxmlformats.org/officeDocument/2006/relationships/image" Target="../media/image22.png"/><Relationship Id="rId11" Type="http://schemas.microsoft.com/office/2007/relationships/hdphoto" Target="../media/hdphoto1.wdp"/><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12.png"/><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gif"/></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git" TargetMode="External"/><Relationship Id="rId4" Type="http://schemas.openxmlformats.org/officeDocument/2006/relationships/hyperlink" Target="mailto:bluger@splunk.com" TargetMode="External"/><Relationship Id="rId5" Type="http://schemas.openxmlformats.org/officeDocument/2006/relationships/hyperlink" Target="mailto:mmerza@splunk.com" TargetMode="External"/><Relationship Id="rId6" Type="http://schemas.openxmlformats.org/officeDocument/2006/relationships/hyperlink" Target="mailto:jose@splunk.com" TargetMode="External"/><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52.png"/><Relationship Id="rId21" Type="http://schemas.openxmlformats.org/officeDocument/2006/relationships/image" Target="../media/image53.png"/><Relationship Id="rId22"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29.png"/><Relationship Id="rId16" Type="http://schemas.openxmlformats.org/officeDocument/2006/relationships/image" Target="../media/image49.png"/><Relationship Id="rId17" Type="http://schemas.openxmlformats.org/officeDocument/2006/relationships/image" Target="../media/image16.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27.png"/><Relationship Id="rId5" Type="http://schemas.openxmlformats.org/officeDocument/2006/relationships/image" Target="../media/image43.png"/><Relationship Id="rId6" Type="http://schemas.openxmlformats.org/officeDocument/2006/relationships/image" Target="../media/image31.png"/><Relationship Id="rId7" Type="http://schemas.openxmlformats.org/officeDocument/2006/relationships/image" Target="../media/image44.png"/><Relationship Id="rId8" Type="http://schemas.openxmlformats.org/officeDocument/2006/relationships/image" Target="../media/image25.png"/></Relationships>
</file>

<file path=ppt/slides/_rels/slide37.xml.rels><?xml version="1.0" encoding="UTF-8" standalone="yes"?>
<Relationships xmlns="http://schemas.openxmlformats.org/package/2006/relationships"><Relationship Id="rId9" Type="http://schemas.openxmlformats.org/officeDocument/2006/relationships/image" Target="../media/image59.png"/><Relationship Id="rId20" Type="http://schemas.openxmlformats.org/officeDocument/2006/relationships/image" Target="../media/image69.png"/><Relationship Id="rId21" Type="http://schemas.openxmlformats.org/officeDocument/2006/relationships/image" Target="../media/image70.png"/><Relationship Id="rId22" Type="http://schemas.openxmlformats.org/officeDocument/2006/relationships/image" Target="../media/image71.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20.png"/><Relationship Id="rId17" Type="http://schemas.openxmlformats.org/officeDocument/2006/relationships/image" Target="../media/image66.png"/><Relationship Id="rId18" Type="http://schemas.openxmlformats.org/officeDocument/2006/relationships/image" Target="../media/image67.png"/><Relationship Id="rId19" Type="http://schemas.openxmlformats.org/officeDocument/2006/relationships/image" Target="../media/image68.png"/><Relationship Id="rId1" Type="http://schemas.openxmlformats.org/officeDocument/2006/relationships/slideLayout" Target="../slideLayouts/slideLayout14.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38.xml.rels><?xml version="1.0" encoding="UTF-8" standalone="yes"?>
<Relationships xmlns="http://schemas.openxmlformats.org/package/2006/relationships"><Relationship Id="rId9" Type="http://schemas.openxmlformats.org/officeDocument/2006/relationships/image" Target="../media/image47.png"/><Relationship Id="rId20" Type="http://schemas.microsoft.com/office/2007/relationships/hdphoto" Target="../media/hdphoto2.wdp"/><Relationship Id="rId21" Type="http://schemas.openxmlformats.org/officeDocument/2006/relationships/image" Target="../media/image82.png"/><Relationship Id="rId22" Type="http://schemas.openxmlformats.org/officeDocument/2006/relationships/image" Target="../media/image83.png"/><Relationship Id="rId23" Type="http://schemas.openxmlformats.org/officeDocument/2006/relationships/image" Target="../media/image67.png"/><Relationship Id="rId24" Type="http://schemas.openxmlformats.org/officeDocument/2006/relationships/image" Target="../media/image84.png"/><Relationship Id="rId10" Type="http://schemas.openxmlformats.org/officeDocument/2006/relationships/image" Target="../media/image48.png"/><Relationship Id="rId11" Type="http://schemas.openxmlformats.org/officeDocument/2006/relationships/image" Target="../media/image51.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63.png"/><Relationship Id="rId16" Type="http://schemas.openxmlformats.org/officeDocument/2006/relationships/image" Target="../media/image70.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s>
</file>

<file path=ppt/slides/_rels/slide39.xml.rels><?xml version="1.0" encoding="UTF-8" standalone="yes"?>
<Relationships xmlns="http://schemas.openxmlformats.org/package/2006/relationships"><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 Type="http://schemas.openxmlformats.org/officeDocument/2006/relationships/slideLayout" Target="../slideLayouts/slideLayout14.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23.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176157" y="2571115"/>
            <a:ext cx="3632146" cy="820424"/>
          </a:xfrm>
          <a:prstGeom prst="rect">
            <a:avLst/>
          </a:prstGeom>
        </p:spPr>
        <p:txBody>
          <a:bodyPr vert="horz" lIns="51426" tIns="25713" rIns="51426" bIns="25713"/>
          <a:lstStyle>
            <a:lvl1pPr marL="0" indent="0">
              <a:buNone/>
              <a:defRPr sz="4000" baseline="0"/>
            </a:lvl1pPr>
          </a:lstStyle>
          <a:p>
            <a:pPr defTabSz="514259">
              <a:spcBef>
                <a:spcPct val="20000"/>
              </a:spcBef>
              <a:defRPr/>
            </a:pPr>
            <a:r>
              <a:rPr lang="en-US" sz="2500" dirty="0" smtClean="0">
                <a:solidFill>
                  <a:srgbClr val="FFFFFF"/>
                </a:solidFill>
              </a:rPr>
              <a:t>Jose E Hernandez </a:t>
            </a:r>
          </a:p>
          <a:p>
            <a:pPr defTabSz="514259">
              <a:spcBef>
                <a:spcPct val="20000"/>
              </a:spcBef>
              <a:defRPr/>
            </a:pPr>
            <a:r>
              <a:rPr lang="en-US" sz="2000" dirty="0" smtClean="0">
                <a:solidFill>
                  <a:srgbClr val="FFFFFF"/>
                </a:solidFill>
              </a:rPr>
              <a:t>Security Specialist, Splunk</a:t>
            </a:r>
            <a:endParaRPr lang="en-US" sz="2000" dirty="0">
              <a:solidFill>
                <a:srgbClr val="FFFFFF"/>
              </a:solidFill>
            </a:endParaRPr>
          </a:p>
        </p:txBody>
      </p:sp>
      <p:sp>
        <p:nvSpPr>
          <p:cNvPr id="4" name="Title 3"/>
          <p:cNvSpPr>
            <a:spLocks noGrp="1"/>
          </p:cNvSpPr>
          <p:nvPr>
            <p:ph type="title"/>
          </p:nvPr>
        </p:nvSpPr>
        <p:spPr>
          <a:xfrm>
            <a:off x="5111012" y="921680"/>
            <a:ext cx="4032988" cy="2130110"/>
          </a:xfrm>
        </p:spPr>
        <p:txBody>
          <a:bodyPr/>
          <a:lstStyle/>
          <a:p>
            <a:r>
              <a:rPr lang="en-US" dirty="0"/>
              <a:t>Automatic Malware</a:t>
            </a:r>
            <a:r>
              <a:rPr lang="en-US" sz="2400" dirty="0"/>
              <a:t> </a:t>
            </a:r>
            <a:r>
              <a:rPr lang="en-US" sz="2000" dirty="0"/>
              <a:t>Detection, Analysis, and </a:t>
            </a:r>
            <a:r>
              <a:rPr lang="en-US" dirty="0"/>
              <a:t>Mitigation in Splunk</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Attack Architecture</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10</a:t>
            </a:fld>
            <a:endParaRPr lang="en-US"/>
          </a:p>
        </p:txBody>
      </p:sp>
      <p:pic>
        <p:nvPicPr>
          <p:cNvPr id="5" name="Picture 4" descr="firewall-red-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270" y="1808663"/>
            <a:ext cx="1079517" cy="817349"/>
          </a:xfrm>
          <a:prstGeom prst="rect">
            <a:avLst/>
          </a:prstGeom>
        </p:spPr>
      </p:pic>
      <p:pic>
        <p:nvPicPr>
          <p:cNvPr id="7" name="Picture 6"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788" y="1690267"/>
            <a:ext cx="1061512" cy="970524"/>
          </a:xfrm>
          <a:prstGeom prst="rect">
            <a:avLst/>
          </a:prstGeom>
        </p:spPr>
      </p:pic>
      <p:sp>
        <p:nvSpPr>
          <p:cNvPr id="14" name="Right Arrow 13"/>
          <p:cNvSpPr/>
          <p:nvPr/>
        </p:nvSpPr>
        <p:spPr>
          <a:xfrm>
            <a:off x="2476500" y="2197100"/>
            <a:ext cx="1244600" cy="254000"/>
          </a:xfrm>
          <a:prstGeom prst="rightArrow">
            <a:avLst/>
          </a:prstGeom>
          <a:solidFill>
            <a:srgbClr val="00A9E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3752014" y="977900"/>
            <a:ext cx="1852165" cy="707886"/>
          </a:xfrm>
          <a:prstGeom prst="rect">
            <a:avLst/>
          </a:prstGeom>
          <a:noFill/>
        </p:spPr>
        <p:txBody>
          <a:bodyPr wrap="none" rtlCol="0">
            <a:spAutoFit/>
          </a:bodyPr>
          <a:lstStyle/>
          <a:p>
            <a:pPr algn="ctr"/>
            <a:r>
              <a:rPr lang="en-US" sz="2000" b="1" dirty="0" smtClean="0"/>
              <a:t>Palo Alto</a:t>
            </a:r>
            <a:br>
              <a:rPr lang="en-US" sz="2000" b="1" dirty="0" smtClean="0"/>
            </a:br>
            <a:r>
              <a:rPr lang="en-US" sz="2000" b="1" dirty="0" smtClean="0"/>
              <a:t>Layer 7 Firewall</a:t>
            </a:r>
            <a:endParaRPr lang="en-US" sz="2000" b="1" dirty="0"/>
          </a:p>
        </p:txBody>
      </p:sp>
      <p:sp>
        <p:nvSpPr>
          <p:cNvPr id="19" name="Right Arrow 18"/>
          <p:cNvSpPr/>
          <p:nvPr/>
        </p:nvSpPr>
        <p:spPr>
          <a:xfrm rot="5400000">
            <a:off x="4229100" y="2870200"/>
            <a:ext cx="806450" cy="615950"/>
          </a:xfrm>
          <a:prstGeom prst="right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Logs</a:t>
            </a:r>
            <a:endParaRPr lang="en-US" b="1" dirty="0">
              <a:solidFill>
                <a:schemeClr val="tx1"/>
              </a:solidFill>
            </a:endParaRPr>
          </a:p>
        </p:txBody>
      </p:sp>
      <p:sp>
        <p:nvSpPr>
          <p:cNvPr id="21" name="TextBox 20"/>
          <p:cNvSpPr txBox="1"/>
          <p:nvPr/>
        </p:nvSpPr>
        <p:spPr>
          <a:xfrm>
            <a:off x="7113773" y="939800"/>
            <a:ext cx="1351652" cy="707886"/>
          </a:xfrm>
          <a:prstGeom prst="rect">
            <a:avLst/>
          </a:prstGeom>
          <a:noFill/>
        </p:spPr>
        <p:txBody>
          <a:bodyPr wrap="none" rtlCol="0">
            <a:spAutoFit/>
          </a:bodyPr>
          <a:lstStyle/>
          <a:p>
            <a:pPr algn="ctr"/>
            <a:r>
              <a:rPr lang="en-US" sz="2000" b="1" dirty="0" smtClean="0"/>
              <a:t>Vulnerable</a:t>
            </a:r>
            <a:br>
              <a:rPr lang="en-US" sz="2000" b="1" dirty="0" smtClean="0"/>
            </a:br>
            <a:r>
              <a:rPr lang="en-US" sz="2000" b="1" dirty="0" smtClean="0"/>
              <a:t>Win 7</a:t>
            </a:r>
            <a:endParaRPr lang="en-US" sz="2000" b="1" dirty="0"/>
          </a:p>
        </p:txBody>
      </p:sp>
      <p:sp>
        <p:nvSpPr>
          <p:cNvPr id="22" name="TextBox 21"/>
          <p:cNvSpPr txBox="1"/>
          <p:nvPr/>
        </p:nvSpPr>
        <p:spPr>
          <a:xfrm>
            <a:off x="524184" y="1155700"/>
            <a:ext cx="1780030" cy="400110"/>
          </a:xfrm>
          <a:prstGeom prst="rect">
            <a:avLst/>
          </a:prstGeom>
          <a:noFill/>
        </p:spPr>
        <p:txBody>
          <a:bodyPr wrap="none" rtlCol="0">
            <a:spAutoFit/>
          </a:bodyPr>
          <a:lstStyle/>
          <a:p>
            <a:pPr algn="ctr"/>
            <a:r>
              <a:rPr lang="en-US" sz="2000" b="1" dirty="0" smtClean="0"/>
              <a:t>Metasploit</a:t>
            </a:r>
            <a:r>
              <a:rPr lang="en-US" sz="2000" b="1" dirty="0"/>
              <a:t> </a:t>
            </a:r>
            <a:r>
              <a:rPr lang="en-US" sz="2000" b="1" dirty="0" smtClean="0"/>
              <a:t>VM</a:t>
            </a:r>
            <a:endParaRPr lang="en-US" sz="2000" b="1" dirty="0"/>
          </a:p>
        </p:txBody>
      </p:sp>
      <p:pic>
        <p:nvPicPr>
          <p:cNvPr id="23" name="Picture 22" descr="desktop-black-2.png"/>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76399" y="1588212"/>
            <a:ext cx="1333401" cy="1281235"/>
          </a:xfrm>
          <a:prstGeom prst="rect">
            <a:avLst/>
          </a:prstGeom>
          <a:noFill/>
          <a:ln>
            <a:noFill/>
          </a:ln>
          <a:effectLst/>
        </p:spPr>
      </p:pic>
      <p:sp>
        <p:nvSpPr>
          <p:cNvPr id="24" name="Left Arrow 23"/>
          <p:cNvSpPr/>
          <p:nvPr/>
        </p:nvSpPr>
        <p:spPr>
          <a:xfrm rot="19668453">
            <a:off x="6072437" y="2945364"/>
            <a:ext cx="942630" cy="533755"/>
          </a:xfrm>
          <a:prstGeom prst="leftArrow">
            <a:avLst/>
          </a:prstGeom>
          <a:solidFill>
            <a:srgbClr val="A1D47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rPr>
              <a:t>Logs</a:t>
            </a:r>
            <a:endParaRPr lang="en-US" b="1" dirty="0">
              <a:solidFill>
                <a:srgbClr val="000000"/>
              </a:solidFill>
            </a:endParaRPr>
          </a:p>
        </p:txBody>
      </p:sp>
      <p:pic>
        <p:nvPicPr>
          <p:cNvPr id="25" name="Picture 24" descr="es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500" y="3619500"/>
            <a:ext cx="1028700" cy="1011836"/>
          </a:xfrm>
          <a:prstGeom prst="rect">
            <a:avLst/>
          </a:prstGeom>
        </p:spPr>
      </p:pic>
      <p:sp>
        <p:nvSpPr>
          <p:cNvPr id="28" name="TextBox 27"/>
          <p:cNvSpPr txBox="1"/>
          <p:nvPr/>
        </p:nvSpPr>
        <p:spPr>
          <a:xfrm>
            <a:off x="2266496" y="1892300"/>
            <a:ext cx="1419604" cy="400110"/>
          </a:xfrm>
          <a:prstGeom prst="rect">
            <a:avLst/>
          </a:prstGeom>
          <a:noFill/>
        </p:spPr>
        <p:txBody>
          <a:bodyPr wrap="none" rtlCol="0">
            <a:spAutoFit/>
          </a:bodyPr>
          <a:lstStyle/>
          <a:p>
            <a:pPr algn="ctr"/>
            <a:r>
              <a:rPr lang="en-US" sz="2000" b="1" dirty="0" smtClean="0"/>
              <a:t>Traffic Flow</a:t>
            </a:r>
            <a:endParaRPr lang="en-US" sz="2000" b="1" dirty="0"/>
          </a:p>
        </p:txBody>
      </p:sp>
      <p:sp>
        <p:nvSpPr>
          <p:cNvPr id="29" name="Right Arrow 28"/>
          <p:cNvSpPr/>
          <p:nvPr/>
        </p:nvSpPr>
        <p:spPr>
          <a:xfrm>
            <a:off x="5626100" y="2171700"/>
            <a:ext cx="1244600" cy="254000"/>
          </a:xfrm>
          <a:prstGeom prst="rightArrow">
            <a:avLst/>
          </a:prstGeom>
          <a:solidFill>
            <a:srgbClr val="00A9E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5416096" y="1866900"/>
            <a:ext cx="1419604" cy="400110"/>
          </a:xfrm>
          <a:prstGeom prst="rect">
            <a:avLst/>
          </a:prstGeom>
          <a:noFill/>
        </p:spPr>
        <p:txBody>
          <a:bodyPr wrap="none" rtlCol="0">
            <a:spAutoFit/>
          </a:bodyPr>
          <a:lstStyle/>
          <a:p>
            <a:pPr algn="ctr"/>
            <a:r>
              <a:rPr lang="en-US" sz="2000" b="1" dirty="0" smtClean="0"/>
              <a:t>Traffic Flow</a:t>
            </a:r>
            <a:endParaRPr lang="en-US" sz="2000" b="1" dirty="0"/>
          </a:p>
        </p:txBody>
      </p:sp>
    </p:spTree>
    <p:extLst>
      <p:ext uri="{BB962C8B-B14F-4D97-AF65-F5344CB8AC3E}">
        <p14:creationId xmlns:p14="http://schemas.microsoft.com/office/powerpoint/2010/main" val="143619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7CC8FC-DC84-4CE8-AADD-ED05D9A2A54F}" type="slidenum">
              <a:rPr lang="en-US" smtClean="0"/>
              <a:pPr/>
              <a:t>11</a:t>
            </a:fld>
            <a:endParaRPr lang="en-US"/>
          </a:p>
        </p:txBody>
      </p:sp>
      <p:pic>
        <p:nvPicPr>
          <p:cNvPr id="13" name="Picture 12" descr="Ski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TextBox 11"/>
          <p:cNvSpPr txBox="1"/>
          <p:nvPr/>
        </p:nvSpPr>
        <p:spPr>
          <a:xfrm>
            <a:off x="6515101" y="2374900"/>
            <a:ext cx="2628899" cy="461665"/>
          </a:xfrm>
          <a:prstGeom prst="rect">
            <a:avLst/>
          </a:prstGeom>
          <a:solidFill>
            <a:schemeClr val="tx1"/>
          </a:solidFill>
        </p:spPr>
        <p:txBody>
          <a:bodyPr wrap="square" rtlCol="0">
            <a:spAutoFit/>
          </a:bodyPr>
          <a:lstStyle/>
          <a:p>
            <a:pPr algn="ctr"/>
            <a:r>
              <a:rPr lang="en-US" sz="2400" dirty="0" smtClean="0">
                <a:solidFill>
                  <a:schemeClr val="bg1"/>
                </a:solidFill>
              </a:rPr>
              <a:t>The Known</a:t>
            </a:r>
            <a:endParaRPr lang="en-US" sz="2400" dirty="0">
              <a:solidFill>
                <a:schemeClr val="bg1"/>
              </a:solidFill>
            </a:endParaRPr>
          </a:p>
        </p:txBody>
      </p:sp>
    </p:spTree>
    <p:extLst>
      <p:ext uri="{BB962C8B-B14F-4D97-AF65-F5344CB8AC3E}">
        <p14:creationId xmlns:p14="http://schemas.microsoft.com/office/powerpoint/2010/main" val="42208603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12</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37373" y="201930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5" name="Picture 14"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32772"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Tree>
    <p:extLst>
      <p:ext uri="{BB962C8B-B14F-4D97-AF65-F5344CB8AC3E}">
        <p14:creationId xmlns:p14="http://schemas.microsoft.com/office/powerpoint/2010/main" val="24181237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13</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437373" y="201930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388" y="2007767"/>
            <a:ext cx="1061512" cy="970524"/>
          </a:xfrm>
          <a:prstGeom prst="rect">
            <a:avLst/>
          </a:prstGeom>
          <a:noFill/>
        </p:spPr>
      </p:pic>
      <p:sp>
        <p:nvSpPr>
          <p:cNvPr id="13" name="TextBox 12"/>
          <p:cNvSpPr txBox="1"/>
          <p:nvPr/>
        </p:nvSpPr>
        <p:spPr>
          <a:xfrm>
            <a:off x="50546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sp>
        <p:nvSpPr>
          <p:cNvPr id="14" name="TextBox 13"/>
          <p:cNvSpPr txBox="1"/>
          <p:nvPr/>
        </p:nvSpPr>
        <p:spPr>
          <a:xfrm>
            <a:off x="3949700" y="2717800"/>
            <a:ext cx="1562100" cy="584776"/>
          </a:xfrm>
          <a:prstGeom prst="rect">
            <a:avLst/>
          </a:prstGeom>
          <a:noFill/>
        </p:spPr>
        <p:txBody>
          <a:bodyPr vert="horz" wrap="square" rtlCol="0">
            <a:spAutoFit/>
          </a:bodyPr>
          <a:lstStyle/>
          <a:p>
            <a:pPr algn="ctr"/>
            <a:r>
              <a:rPr lang="en-US" b="1" dirty="0" smtClean="0"/>
              <a:t>Bypass </a:t>
            </a:r>
            <a:br>
              <a:rPr lang="en-US" b="1" dirty="0" smtClean="0"/>
            </a:br>
            <a:r>
              <a:rPr lang="en-US" b="1" dirty="0" smtClean="0"/>
              <a:t>FW</a:t>
            </a:r>
            <a:endParaRPr lang="en-US"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32772"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17" name="Right Arrow 16"/>
          <p:cNvSpPr/>
          <p:nvPr/>
        </p:nvSpPr>
        <p:spPr>
          <a:xfrm>
            <a:off x="6759575" y="1933575"/>
            <a:ext cx="914400" cy="914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solidFill>
                  <a:schemeClr val="tx1"/>
                </a:solidFill>
              </a:rPr>
              <a:t>IDS Log</a:t>
            </a:r>
            <a:endParaRPr lang="en-US" b="1" dirty="0">
              <a:solidFill>
                <a:schemeClr val="tx1"/>
              </a:solidFill>
            </a:endParaRPr>
          </a:p>
        </p:txBody>
      </p:sp>
      <p:sp>
        <p:nvSpPr>
          <p:cNvPr id="20" name="Right Arrow 19"/>
          <p:cNvSpPr/>
          <p:nvPr/>
        </p:nvSpPr>
        <p:spPr>
          <a:xfrm>
            <a:off x="4381500" y="2133600"/>
            <a:ext cx="6858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07524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14</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437373" y="201930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388" y="2007767"/>
            <a:ext cx="1061512" cy="970524"/>
          </a:xfrm>
          <a:prstGeom prst="rect">
            <a:avLst/>
          </a:prstGeom>
          <a:noFill/>
        </p:spPr>
      </p:pic>
      <p:sp>
        <p:nvSpPr>
          <p:cNvPr id="13" name="TextBox 12"/>
          <p:cNvSpPr txBox="1"/>
          <p:nvPr/>
        </p:nvSpPr>
        <p:spPr>
          <a:xfrm>
            <a:off x="50546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sp>
        <p:nvSpPr>
          <p:cNvPr id="14" name="TextBox 13"/>
          <p:cNvSpPr txBox="1"/>
          <p:nvPr/>
        </p:nvSpPr>
        <p:spPr>
          <a:xfrm>
            <a:off x="3949700" y="2717800"/>
            <a:ext cx="1562100" cy="584776"/>
          </a:xfrm>
          <a:prstGeom prst="rect">
            <a:avLst/>
          </a:prstGeom>
          <a:noFill/>
        </p:spPr>
        <p:txBody>
          <a:bodyPr vert="horz" wrap="square" rtlCol="0">
            <a:spAutoFit/>
          </a:bodyPr>
          <a:lstStyle/>
          <a:p>
            <a:pPr algn="ctr"/>
            <a:r>
              <a:rPr lang="en-US" b="1" dirty="0" smtClean="0"/>
              <a:t>Bypass </a:t>
            </a:r>
            <a:br>
              <a:rPr lang="en-US" b="1" dirty="0" smtClean="0"/>
            </a:br>
            <a:r>
              <a:rPr lang="en-US" b="1" dirty="0" smtClean="0"/>
              <a:t>FW</a:t>
            </a:r>
            <a:endParaRPr lang="en-US"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32772"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17" name="Right Arrow 16"/>
          <p:cNvSpPr/>
          <p:nvPr/>
        </p:nvSpPr>
        <p:spPr>
          <a:xfrm>
            <a:off x="6759575" y="1933575"/>
            <a:ext cx="914400" cy="914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solidFill>
                  <a:schemeClr val="tx1"/>
                </a:solidFill>
              </a:rPr>
              <a:t>IDS Log</a:t>
            </a:r>
            <a:endParaRPr lang="en-US" b="1" dirty="0">
              <a:solidFill>
                <a:schemeClr val="tx1"/>
              </a:solidFill>
            </a:endParaRPr>
          </a:p>
        </p:txBody>
      </p:sp>
      <p:sp>
        <p:nvSpPr>
          <p:cNvPr id="20" name="Right Arrow 19"/>
          <p:cNvSpPr/>
          <p:nvPr/>
        </p:nvSpPr>
        <p:spPr>
          <a:xfrm>
            <a:off x="4381500" y="2133600"/>
            <a:ext cx="6858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7493001" y="39116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Tree>
    <p:extLst>
      <p:ext uri="{BB962C8B-B14F-4D97-AF65-F5344CB8AC3E}">
        <p14:creationId xmlns:p14="http://schemas.microsoft.com/office/powerpoint/2010/main" val="8107524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15</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437373" y="201930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388" y="2007767"/>
            <a:ext cx="1061512" cy="970524"/>
          </a:xfrm>
          <a:prstGeom prst="rect">
            <a:avLst/>
          </a:prstGeom>
          <a:noFill/>
        </p:spPr>
      </p:pic>
      <p:sp>
        <p:nvSpPr>
          <p:cNvPr id="13" name="TextBox 12"/>
          <p:cNvSpPr txBox="1"/>
          <p:nvPr/>
        </p:nvSpPr>
        <p:spPr>
          <a:xfrm>
            <a:off x="50546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sp>
        <p:nvSpPr>
          <p:cNvPr id="14" name="TextBox 13"/>
          <p:cNvSpPr txBox="1"/>
          <p:nvPr/>
        </p:nvSpPr>
        <p:spPr>
          <a:xfrm>
            <a:off x="3949700" y="2717800"/>
            <a:ext cx="1562100" cy="584776"/>
          </a:xfrm>
          <a:prstGeom prst="rect">
            <a:avLst/>
          </a:prstGeom>
          <a:noFill/>
        </p:spPr>
        <p:txBody>
          <a:bodyPr vert="horz" wrap="square" rtlCol="0">
            <a:spAutoFit/>
          </a:bodyPr>
          <a:lstStyle/>
          <a:p>
            <a:pPr algn="ctr"/>
            <a:r>
              <a:rPr lang="en-US" b="1" dirty="0" smtClean="0"/>
              <a:t>Bypass </a:t>
            </a:r>
            <a:br>
              <a:rPr lang="en-US" b="1" dirty="0" smtClean="0"/>
            </a:br>
            <a:r>
              <a:rPr lang="en-US" b="1" dirty="0" smtClean="0"/>
              <a:t>FW</a:t>
            </a:r>
            <a:endParaRPr lang="en-US"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32772"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17" name="Right Arrow 16"/>
          <p:cNvSpPr/>
          <p:nvPr/>
        </p:nvSpPr>
        <p:spPr>
          <a:xfrm>
            <a:off x="6759575" y="1933575"/>
            <a:ext cx="914400" cy="914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solidFill>
                  <a:schemeClr val="tx1"/>
                </a:solidFill>
              </a:rPr>
              <a:t>IDS Log</a:t>
            </a:r>
            <a:endParaRPr lang="en-US" b="1" dirty="0">
              <a:solidFill>
                <a:schemeClr val="tx1"/>
              </a:solidFill>
            </a:endParaRPr>
          </a:p>
        </p:txBody>
      </p:sp>
      <p:sp>
        <p:nvSpPr>
          <p:cNvPr id="20" name="Right Arrow 19"/>
          <p:cNvSpPr/>
          <p:nvPr/>
        </p:nvSpPr>
        <p:spPr>
          <a:xfrm>
            <a:off x="4381500" y="2133600"/>
            <a:ext cx="6858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Bent-Up Arrow 2"/>
          <p:cNvSpPr/>
          <p:nvPr/>
        </p:nvSpPr>
        <p:spPr>
          <a:xfrm rot="10800000" flipV="1">
            <a:off x="3365500" y="3378200"/>
            <a:ext cx="4254500" cy="952500"/>
          </a:xfrm>
          <a:prstGeom prst="ben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TextBox 18"/>
          <p:cNvSpPr txBox="1"/>
          <p:nvPr/>
        </p:nvSpPr>
        <p:spPr>
          <a:xfrm>
            <a:off x="7493001" y="39116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21" name="TextBox 20"/>
          <p:cNvSpPr txBox="1"/>
          <p:nvPr/>
        </p:nvSpPr>
        <p:spPr>
          <a:xfrm>
            <a:off x="4864100" y="3695700"/>
            <a:ext cx="1739900" cy="400110"/>
          </a:xfrm>
          <a:prstGeom prst="rect">
            <a:avLst/>
          </a:prstGeom>
          <a:noFill/>
        </p:spPr>
        <p:txBody>
          <a:bodyPr wrap="square" rtlCol="0">
            <a:spAutoFit/>
          </a:bodyPr>
          <a:lstStyle/>
          <a:p>
            <a:pPr algn="ctr"/>
            <a:r>
              <a:rPr lang="en-US" sz="2000" b="1" dirty="0" smtClean="0"/>
              <a:t>Block</a:t>
            </a:r>
            <a:endParaRPr lang="en-US" sz="2000" b="1" dirty="0"/>
          </a:p>
        </p:txBody>
      </p:sp>
    </p:spTree>
    <p:extLst>
      <p:ext uri="{BB962C8B-B14F-4D97-AF65-F5344CB8AC3E}">
        <p14:creationId xmlns:p14="http://schemas.microsoft.com/office/powerpoint/2010/main" val="8107524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16</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3907658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17</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5137359"/>
              </p:ext>
            </p:extLst>
          </p:nvPr>
        </p:nvGraphicFramePr>
        <p:xfrm>
          <a:off x="114300" y="711200"/>
          <a:ext cx="8890000"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4387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4851400" y="3632200"/>
            <a:ext cx="1460500" cy="1054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7" name="Rectangle 86"/>
          <p:cNvSpPr/>
          <p:nvPr/>
        </p:nvSpPr>
        <p:spPr>
          <a:xfrm>
            <a:off x="3378200" y="3632200"/>
            <a:ext cx="1473200" cy="1054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1" name="Rectangle 80"/>
          <p:cNvSpPr/>
          <p:nvPr/>
        </p:nvSpPr>
        <p:spPr>
          <a:xfrm>
            <a:off x="3352800" y="889000"/>
            <a:ext cx="2971800" cy="90525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smtClean="0"/>
              <a:t>SA-Mitigation</a:t>
            </a:r>
            <a:endParaRPr lang="en-US" sz="2400" b="1" dirty="0"/>
          </a:p>
        </p:txBody>
      </p:sp>
      <p:pic>
        <p:nvPicPr>
          <p:cNvPr id="71" name="Picture 70" descr="datastream.pn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787400" y="838230"/>
            <a:ext cx="4137262" cy="4591020"/>
          </a:xfrm>
          <a:prstGeom prst="rect">
            <a:avLst/>
          </a:prstGeom>
        </p:spPr>
      </p:pic>
      <p:sp>
        <p:nvSpPr>
          <p:cNvPr id="2" name="Title 1"/>
          <p:cNvSpPr>
            <a:spLocks noGrp="1"/>
          </p:cNvSpPr>
          <p:nvPr>
            <p:ph type="ctrTitle"/>
          </p:nvPr>
        </p:nvSpPr>
        <p:spPr/>
        <p:txBody>
          <a:bodyPr/>
          <a:lstStyle/>
          <a:p>
            <a:r>
              <a:rPr lang="en-US" dirty="0" smtClean="0"/>
              <a:t>Mitigation Framework</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18</a:t>
            </a:fld>
            <a:endParaRPr lang="en-US"/>
          </a:p>
        </p:txBody>
      </p:sp>
      <p:sp>
        <p:nvSpPr>
          <p:cNvPr id="15" name="TextBox 14"/>
          <p:cNvSpPr txBox="1"/>
          <p:nvPr/>
        </p:nvSpPr>
        <p:spPr>
          <a:xfrm>
            <a:off x="132443" y="4015051"/>
            <a:ext cx="475382" cy="271045"/>
          </a:xfrm>
          <a:prstGeom prst="rect">
            <a:avLst/>
          </a:prstGeom>
        </p:spPr>
        <p:txBody>
          <a:bodyPr wrap="square" lIns="51426" tIns="25713" rIns="51426" bIns="25713" rtlCol="0">
            <a:spAutoFit/>
          </a:bodyPr>
          <a:lstStyle/>
          <a:p>
            <a:pPr algn="ctr"/>
            <a:r>
              <a:rPr lang="en-US" sz="800" dirty="0" smtClean="0"/>
              <a:t>Online Services</a:t>
            </a:r>
          </a:p>
        </p:txBody>
      </p:sp>
      <p:sp>
        <p:nvSpPr>
          <p:cNvPr id="16" name="TextBox 15"/>
          <p:cNvSpPr txBox="1"/>
          <p:nvPr/>
        </p:nvSpPr>
        <p:spPr>
          <a:xfrm>
            <a:off x="167740" y="2080476"/>
            <a:ext cx="475382" cy="271045"/>
          </a:xfrm>
          <a:prstGeom prst="rect">
            <a:avLst/>
          </a:prstGeom>
        </p:spPr>
        <p:txBody>
          <a:bodyPr wrap="square" lIns="51426" tIns="25713" rIns="51426" bIns="25713" rtlCol="0">
            <a:spAutoFit/>
          </a:bodyPr>
          <a:lstStyle/>
          <a:p>
            <a:pPr algn="ctr"/>
            <a:r>
              <a:rPr lang="en-US" sz="800" dirty="0" smtClean="0"/>
              <a:t>Web Services</a:t>
            </a:r>
          </a:p>
        </p:txBody>
      </p:sp>
      <p:sp>
        <p:nvSpPr>
          <p:cNvPr id="17" name="TextBox 16"/>
          <p:cNvSpPr txBox="1"/>
          <p:nvPr/>
        </p:nvSpPr>
        <p:spPr>
          <a:xfrm>
            <a:off x="615043" y="3519167"/>
            <a:ext cx="475382" cy="159126"/>
          </a:xfrm>
          <a:prstGeom prst="rect">
            <a:avLst/>
          </a:prstGeom>
        </p:spPr>
        <p:txBody>
          <a:bodyPr wrap="square" lIns="51426" tIns="25713" rIns="51426" bIns="25713" rtlCol="0">
            <a:spAutoFit/>
          </a:bodyPr>
          <a:lstStyle/>
          <a:p>
            <a:pPr algn="ctr"/>
            <a:r>
              <a:rPr lang="en-US" sz="800" dirty="0" smtClean="0"/>
              <a:t>Servers</a:t>
            </a:r>
          </a:p>
        </p:txBody>
      </p:sp>
      <p:sp>
        <p:nvSpPr>
          <p:cNvPr id="18" name="TextBox 17"/>
          <p:cNvSpPr txBox="1"/>
          <p:nvPr/>
        </p:nvSpPr>
        <p:spPr>
          <a:xfrm>
            <a:off x="627227" y="3016514"/>
            <a:ext cx="475382" cy="159126"/>
          </a:xfrm>
          <a:prstGeom prst="rect">
            <a:avLst/>
          </a:prstGeom>
        </p:spPr>
        <p:txBody>
          <a:bodyPr wrap="square" lIns="51426" tIns="25713" rIns="51426" bIns="25713" rtlCol="0">
            <a:spAutoFit/>
          </a:bodyPr>
          <a:lstStyle/>
          <a:p>
            <a:pPr algn="ctr"/>
            <a:r>
              <a:rPr lang="en-US" sz="800" dirty="0" smtClean="0"/>
              <a:t>Security</a:t>
            </a:r>
          </a:p>
        </p:txBody>
      </p:sp>
      <p:sp>
        <p:nvSpPr>
          <p:cNvPr id="21" name="TextBox 20"/>
          <p:cNvSpPr txBox="1"/>
          <p:nvPr/>
        </p:nvSpPr>
        <p:spPr>
          <a:xfrm>
            <a:off x="574137" y="2550676"/>
            <a:ext cx="632363" cy="159126"/>
          </a:xfrm>
          <a:prstGeom prst="rect">
            <a:avLst/>
          </a:prstGeom>
        </p:spPr>
        <p:txBody>
          <a:bodyPr wrap="square" lIns="51426" tIns="25713" rIns="51426" bIns="25713" rtlCol="0">
            <a:spAutoFit/>
          </a:bodyPr>
          <a:lstStyle/>
          <a:p>
            <a:pPr algn="ctr"/>
            <a:r>
              <a:rPr lang="en-US" sz="800" dirty="0" smtClean="0"/>
              <a:t>Desktops</a:t>
            </a:r>
          </a:p>
        </p:txBody>
      </p:sp>
      <p:sp>
        <p:nvSpPr>
          <p:cNvPr id="22" name="TextBox 21"/>
          <p:cNvSpPr txBox="1"/>
          <p:nvPr/>
        </p:nvSpPr>
        <p:spPr>
          <a:xfrm>
            <a:off x="89250" y="2898685"/>
            <a:ext cx="632363" cy="159126"/>
          </a:xfrm>
          <a:prstGeom prst="rect">
            <a:avLst/>
          </a:prstGeom>
        </p:spPr>
        <p:txBody>
          <a:bodyPr wrap="square" lIns="51426" tIns="25713" rIns="51426" bIns="25713" rtlCol="0">
            <a:spAutoFit/>
          </a:bodyPr>
          <a:lstStyle/>
          <a:p>
            <a:pPr algn="ctr"/>
            <a:r>
              <a:rPr lang="en-US" sz="800" dirty="0" smtClean="0"/>
              <a:t>Networks</a:t>
            </a:r>
          </a:p>
        </p:txBody>
      </p:sp>
      <p:sp>
        <p:nvSpPr>
          <p:cNvPr id="23" name="TextBox 22"/>
          <p:cNvSpPr txBox="1"/>
          <p:nvPr/>
        </p:nvSpPr>
        <p:spPr>
          <a:xfrm>
            <a:off x="1095477" y="2643451"/>
            <a:ext cx="632363" cy="271045"/>
          </a:xfrm>
          <a:prstGeom prst="rect">
            <a:avLst/>
          </a:prstGeom>
        </p:spPr>
        <p:txBody>
          <a:bodyPr wrap="square" lIns="51426" tIns="25713" rIns="51426" bIns="25713" rtlCol="0">
            <a:spAutoFit/>
          </a:bodyPr>
          <a:lstStyle/>
          <a:p>
            <a:pPr algn="ctr"/>
            <a:r>
              <a:rPr lang="en-US" sz="800" dirty="0" smtClean="0"/>
              <a:t>Packaged Applications</a:t>
            </a:r>
          </a:p>
        </p:txBody>
      </p:sp>
      <p:sp>
        <p:nvSpPr>
          <p:cNvPr id="24" name="TextBox 23"/>
          <p:cNvSpPr txBox="1"/>
          <p:nvPr/>
        </p:nvSpPr>
        <p:spPr>
          <a:xfrm>
            <a:off x="1095477" y="3253051"/>
            <a:ext cx="632363" cy="271045"/>
          </a:xfrm>
          <a:prstGeom prst="rect">
            <a:avLst/>
          </a:prstGeom>
        </p:spPr>
        <p:txBody>
          <a:bodyPr wrap="square" lIns="51426" tIns="25713" rIns="51426" bIns="25713" rtlCol="0">
            <a:spAutoFit/>
          </a:bodyPr>
          <a:lstStyle/>
          <a:p>
            <a:pPr algn="ctr"/>
            <a:r>
              <a:rPr lang="en-US" sz="800" dirty="0" smtClean="0"/>
              <a:t>Custom</a:t>
            </a:r>
          </a:p>
          <a:p>
            <a:pPr algn="ctr"/>
            <a:r>
              <a:rPr lang="en-US" sz="800" dirty="0" smtClean="0"/>
              <a:t>Applications</a:t>
            </a:r>
          </a:p>
        </p:txBody>
      </p:sp>
      <p:sp>
        <p:nvSpPr>
          <p:cNvPr id="28" name="TextBox 27"/>
          <p:cNvSpPr txBox="1"/>
          <p:nvPr/>
        </p:nvSpPr>
        <p:spPr>
          <a:xfrm>
            <a:off x="533400" y="4014556"/>
            <a:ext cx="632363" cy="159126"/>
          </a:xfrm>
          <a:prstGeom prst="rect">
            <a:avLst/>
          </a:prstGeom>
        </p:spPr>
        <p:txBody>
          <a:bodyPr wrap="square" lIns="51426" tIns="25713" rIns="51426" bIns="25713" rtlCol="0">
            <a:spAutoFit/>
          </a:bodyPr>
          <a:lstStyle/>
          <a:p>
            <a:pPr algn="ctr"/>
            <a:r>
              <a:rPr lang="en-US" sz="800" dirty="0" smtClean="0"/>
              <a:t>Databases</a:t>
            </a:r>
          </a:p>
        </p:txBody>
      </p:sp>
      <p:sp>
        <p:nvSpPr>
          <p:cNvPr id="30" name="TextBox 29"/>
          <p:cNvSpPr txBox="1"/>
          <p:nvPr/>
        </p:nvSpPr>
        <p:spPr>
          <a:xfrm>
            <a:off x="89250" y="3569730"/>
            <a:ext cx="632363" cy="159126"/>
          </a:xfrm>
          <a:prstGeom prst="rect">
            <a:avLst/>
          </a:prstGeom>
        </p:spPr>
        <p:txBody>
          <a:bodyPr wrap="square" lIns="51426" tIns="25713" rIns="51426" bIns="25713" rtlCol="0">
            <a:spAutoFit/>
          </a:bodyPr>
          <a:lstStyle/>
          <a:p>
            <a:pPr algn="ctr"/>
            <a:r>
              <a:rPr lang="en-US" sz="800" dirty="0" smtClean="0"/>
              <a:t>RFID</a:t>
            </a:r>
          </a:p>
        </p:txBody>
      </p:sp>
      <p:pic>
        <p:nvPicPr>
          <p:cNvPr id="31" name="Picture 30" descr="serv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30" y="3233468"/>
            <a:ext cx="258009" cy="258009"/>
          </a:xfrm>
          <a:prstGeom prst="rect">
            <a:avLst/>
          </a:prstGeom>
        </p:spPr>
      </p:pic>
      <p:pic>
        <p:nvPicPr>
          <p:cNvPr id="32" name="Picture 31" descr="rfid-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92" y="3145254"/>
            <a:ext cx="266879" cy="341825"/>
          </a:xfrm>
          <a:prstGeom prst="rect">
            <a:avLst/>
          </a:prstGeom>
        </p:spPr>
      </p:pic>
      <p:pic>
        <p:nvPicPr>
          <p:cNvPr id="33" name="Picture 32" descr="network-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977" y="2571647"/>
            <a:ext cx="270909" cy="270909"/>
          </a:xfrm>
          <a:prstGeom prst="rect">
            <a:avLst/>
          </a:prstGeom>
        </p:spPr>
      </p:pic>
      <p:pic>
        <p:nvPicPr>
          <p:cNvPr id="35" name="Picture 34" descr="app-orange-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0078" y="2381096"/>
            <a:ext cx="303161" cy="313514"/>
          </a:xfrm>
          <a:prstGeom prst="rect">
            <a:avLst/>
          </a:prstGeom>
        </p:spPr>
      </p:pic>
      <p:pic>
        <p:nvPicPr>
          <p:cNvPr id="36" name="Picture 35" descr="app-alt-orange-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037" y="2994150"/>
            <a:ext cx="309242" cy="220887"/>
          </a:xfrm>
          <a:prstGeom prst="rect">
            <a:avLst/>
          </a:prstGeom>
        </p:spPr>
      </p:pic>
      <p:pic>
        <p:nvPicPr>
          <p:cNvPr id="38" name="Picture 37"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466" y="2279496"/>
            <a:ext cx="261704" cy="251441"/>
          </a:xfrm>
          <a:prstGeom prst="rect">
            <a:avLst/>
          </a:prstGeom>
        </p:spPr>
      </p:pic>
      <p:pic>
        <p:nvPicPr>
          <p:cNvPr id="39" name="Picture 38" descr="lock-gray-2.png"/>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77841" y="2749396"/>
            <a:ext cx="174155" cy="243817"/>
          </a:xfrm>
          <a:prstGeom prst="rect">
            <a:avLst/>
          </a:prstGeom>
        </p:spPr>
      </p:pic>
      <p:grpSp>
        <p:nvGrpSpPr>
          <p:cNvPr id="46" name="Group 45"/>
          <p:cNvGrpSpPr/>
          <p:nvPr/>
        </p:nvGrpSpPr>
        <p:grpSpPr>
          <a:xfrm>
            <a:off x="1123257" y="3666950"/>
            <a:ext cx="473922" cy="263879"/>
            <a:chOff x="946304" y="3032104"/>
            <a:chExt cx="473922" cy="263879"/>
          </a:xfrm>
        </p:grpSpPr>
        <p:pic>
          <p:nvPicPr>
            <p:cNvPr id="47" name="Picture 46" descr="person-blue-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6304" y="3073860"/>
              <a:ext cx="203084" cy="222123"/>
            </a:xfrm>
            <a:prstGeom prst="rect">
              <a:avLst/>
            </a:prstGeom>
          </p:spPr>
        </p:pic>
        <p:pic>
          <p:nvPicPr>
            <p:cNvPr id="48" name="Picture 47" descr="teleco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384" y="3032104"/>
              <a:ext cx="258842" cy="238931"/>
            </a:xfrm>
            <a:prstGeom prst="rect">
              <a:avLst/>
            </a:prstGeom>
          </p:spPr>
        </p:pic>
      </p:grpSp>
      <p:pic>
        <p:nvPicPr>
          <p:cNvPr id="49" name="Picture 48"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670" y="3763980"/>
            <a:ext cx="229822" cy="229822"/>
          </a:xfrm>
          <a:prstGeom prst="rect">
            <a:avLst/>
          </a:prstGeom>
        </p:spPr>
      </p:pic>
      <p:pic>
        <p:nvPicPr>
          <p:cNvPr id="53" name="Picture 52" descr="globe-lightblue-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7351" y="1847696"/>
            <a:ext cx="216161" cy="216161"/>
          </a:xfrm>
          <a:prstGeom prst="rect">
            <a:avLst/>
          </a:prstGeom>
        </p:spPr>
      </p:pic>
      <p:pic>
        <p:nvPicPr>
          <p:cNvPr id="54" name="Picture 53" descr="cloud-alt-lightblue-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4492" y="3798616"/>
            <a:ext cx="311284" cy="195665"/>
          </a:xfrm>
          <a:prstGeom prst="rect">
            <a:avLst/>
          </a:prstGeom>
        </p:spPr>
      </p:pic>
      <p:grpSp>
        <p:nvGrpSpPr>
          <p:cNvPr id="68" name="Group 67"/>
          <p:cNvGrpSpPr/>
          <p:nvPr/>
        </p:nvGrpSpPr>
        <p:grpSpPr>
          <a:xfrm>
            <a:off x="1676400" y="2774950"/>
            <a:ext cx="1598794" cy="860173"/>
            <a:chOff x="2743200" y="2343150"/>
            <a:chExt cx="1598794" cy="860173"/>
          </a:xfrm>
        </p:grpSpPr>
        <p:sp>
          <p:nvSpPr>
            <p:cNvPr id="69" name="Right Arrow 68"/>
            <p:cNvSpPr/>
            <p:nvPr/>
          </p:nvSpPr>
          <p:spPr bwMode="gray">
            <a:xfrm>
              <a:off x="2819400" y="2343150"/>
              <a:ext cx="1522594" cy="860173"/>
            </a:xfrm>
            <a:prstGeom prst="rightArrow">
              <a:avLst>
                <a:gd name="adj1" fmla="val 67500"/>
                <a:gd name="adj2" fmla="val 50000"/>
              </a:avLst>
            </a:prstGeom>
            <a:gradFill flip="none" rotWithShape="1">
              <a:gsLst>
                <a:gs pos="0">
                  <a:srgbClr val="00A9E1">
                    <a:alpha val="69804"/>
                  </a:srgbClr>
                </a:gs>
                <a:gs pos="81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r>
                <a:rPr lang="en-US" dirty="0" smtClean="0">
                  <a:solidFill>
                    <a:schemeClr val="tx1"/>
                  </a:solidFill>
                </a:rPr>
                <a:t> </a:t>
              </a:r>
              <a:endParaRPr lang="en-US" dirty="0">
                <a:solidFill>
                  <a:schemeClr val="tx1"/>
                </a:solidFill>
              </a:endParaRPr>
            </a:p>
          </p:txBody>
        </p:sp>
        <p:sp>
          <p:nvSpPr>
            <p:cNvPr id="70" name="TextBox 69"/>
            <p:cNvSpPr txBox="1"/>
            <p:nvPr/>
          </p:nvSpPr>
          <p:spPr bwMode="gray">
            <a:xfrm>
              <a:off x="2743200" y="2495550"/>
              <a:ext cx="1524000" cy="544371"/>
            </a:xfrm>
            <a:prstGeom prst="rect">
              <a:avLst/>
            </a:prstGeom>
            <a:noFill/>
          </p:spPr>
          <p:txBody>
            <a:bodyPr wrap="square" lIns="51426" tIns="25713" rIns="51426" bIns="25713" rtlCol="0">
              <a:spAutoFit/>
            </a:bodyPr>
            <a:lstStyle/>
            <a:p>
              <a:pPr algn="ctr"/>
              <a:r>
                <a:rPr lang="en-US" b="1" dirty="0">
                  <a:solidFill>
                    <a:srgbClr val="005F86"/>
                  </a:solidFill>
                </a:rPr>
                <a:t>Real-time</a:t>
              </a:r>
              <a:br>
                <a:rPr lang="en-US" b="1" dirty="0">
                  <a:solidFill>
                    <a:srgbClr val="005F86"/>
                  </a:solidFill>
                </a:rPr>
              </a:br>
              <a:r>
                <a:rPr lang="en-US" b="1" dirty="0">
                  <a:solidFill>
                    <a:srgbClr val="005F86"/>
                  </a:solidFill>
                </a:rPr>
                <a:t>Machine Data</a:t>
              </a:r>
            </a:p>
          </p:txBody>
        </p:sp>
      </p:grpSp>
      <p:pic>
        <p:nvPicPr>
          <p:cNvPr id="72" name="Picture 71" descr="es_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92718" y="1804441"/>
            <a:ext cx="928582" cy="913359"/>
          </a:xfrm>
          <a:prstGeom prst="rect">
            <a:avLst/>
          </a:prstGeom>
        </p:spPr>
      </p:pic>
      <p:sp>
        <p:nvSpPr>
          <p:cNvPr id="78" name="AutoShape 2"/>
          <p:cNvSpPr>
            <a:spLocks noChangeArrowheads="1"/>
          </p:cNvSpPr>
          <p:nvPr/>
        </p:nvSpPr>
        <p:spPr bwMode="gray">
          <a:xfrm>
            <a:off x="3352800" y="2726255"/>
            <a:ext cx="2971800" cy="905945"/>
          </a:xfrm>
          <a:prstGeom prst="roundRect">
            <a:avLst>
              <a:gd name="adj" fmla="val 2807"/>
            </a:avLst>
          </a:prstGeom>
          <a:gradFill flip="none" rotWithShape="1">
            <a:gsLst>
              <a:gs pos="0">
                <a:schemeClr val="tx1">
                  <a:lumMod val="75000"/>
                  <a:lumOff val="25000"/>
                </a:schemeClr>
              </a:gs>
              <a:gs pos="29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25" tIns="45712" rIns="91425" bIns="45712" anchor="ctr"/>
          <a:lstStyle/>
          <a:p>
            <a:pPr algn="ctr"/>
            <a:endParaRPr lang="en-US">
              <a:solidFill>
                <a:schemeClr val="dk1"/>
              </a:solidFill>
              <a:sym typeface="Myriad Pro" charset="0"/>
            </a:endParaRPr>
          </a:p>
        </p:txBody>
      </p:sp>
      <p:pic>
        <p:nvPicPr>
          <p:cNvPr id="77" name="Picture 76" descr="splunk_product_logo_wht.png"/>
          <p:cNvPicPr>
            <a:picLocks noChangeAspect="1"/>
          </p:cNvPicPr>
          <p:nvPr/>
        </p:nvPicPr>
        <p:blipFill>
          <a:blip r:embed="rId18" cstate="print"/>
          <a:stretch>
            <a:fillRect/>
          </a:stretch>
        </p:blipFill>
        <p:spPr bwMode="gray">
          <a:xfrm>
            <a:off x="4121966" y="2908675"/>
            <a:ext cx="1484268" cy="496654"/>
          </a:xfrm>
          <a:prstGeom prst="rect">
            <a:avLst/>
          </a:prstGeom>
        </p:spPr>
      </p:pic>
      <p:pic>
        <p:nvPicPr>
          <p:cNvPr id="84" name="Picture 83" descr="forwarder-black-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75825" y="2192341"/>
            <a:ext cx="956975" cy="957069"/>
          </a:xfrm>
          <a:prstGeom prst="rect">
            <a:avLst/>
          </a:prstGeom>
        </p:spPr>
      </p:pic>
      <p:pic>
        <p:nvPicPr>
          <p:cNvPr id="85" name="Picture 84" descr="key-green.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32400" y="3892550"/>
            <a:ext cx="914400" cy="473117"/>
          </a:xfrm>
          <a:prstGeom prst="rect">
            <a:avLst/>
          </a:prstGeom>
        </p:spPr>
      </p:pic>
      <p:pic>
        <p:nvPicPr>
          <p:cNvPr id="86" name="Picture 85" descr="datacenters-black-2.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16484" y="3873888"/>
            <a:ext cx="578577" cy="578633"/>
          </a:xfrm>
          <a:prstGeom prst="rect">
            <a:avLst/>
          </a:prstGeom>
        </p:spPr>
      </p:pic>
      <p:sp>
        <p:nvSpPr>
          <p:cNvPr id="89" name="TextBox 88"/>
          <p:cNvSpPr txBox="1"/>
          <p:nvPr/>
        </p:nvSpPr>
        <p:spPr>
          <a:xfrm>
            <a:off x="6921500" y="3149600"/>
            <a:ext cx="2121093" cy="400110"/>
          </a:xfrm>
          <a:prstGeom prst="rect">
            <a:avLst/>
          </a:prstGeom>
          <a:noFill/>
        </p:spPr>
        <p:txBody>
          <a:bodyPr wrap="none" rtlCol="0">
            <a:spAutoFit/>
          </a:bodyPr>
          <a:lstStyle/>
          <a:p>
            <a:r>
              <a:rPr lang="en-US" sz="2000" b="1" dirty="0"/>
              <a:t>SA-</a:t>
            </a:r>
            <a:r>
              <a:rPr lang="en-US" sz="2000" b="1" dirty="0" err="1"/>
              <a:t>LWF_Mitigater</a:t>
            </a:r>
            <a:endParaRPr lang="en-US" sz="2000" b="1" dirty="0"/>
          </a:p>
        </p:txBody>
      </p:sp>
    </p:spTree>
    <p:extLst>
      <p:ext uri="{BB962C8B-B14F-4D97-AF65-F5344CB8AC3E}">
        <p14:creationId xmlns:p14="http://schemas.microsoft.com/office/powerpoint/2010/main" val="38191298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19</a:t>
            </a:fld>
            <a:endParaRPr lang="en-US" dirty="0"/>
          </a:p>
        </p:txBody>
      </p:sp>
      <p:grpSp>
        <p:nvGrpSpPr>
          <p:cNvPr id="16" name="Group 15"/>
          <p:cNvGrpSpPr/>
          <p:nvPr/>
        </p:nvGrpSpPr>
        <p:grpSpPr>
          <a:xfrm>
            <a:off x="2006491" y="1338368"/>
            <a:ext cx="5020996" cy="2265435"/>
            <a:chOff x="2867631" y="1338368"/>
            <a:chExt cx="5020996" cy="2265435"/>
          </a:xfrm>
        </p:grpSpPr>
        <p:sp>
          <p:nvSpPr>
            <p:cNvPr id="8" name="Curved Down Arrow 7"/>
            <p:cNvSpPr/>
            <p:nvPr/>
          </p:nvSpPr>
          <p:spPr>
            <a:xfrm rot="5400000">
              <a:off x="5735130" y="2007583"/>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4588219" y="1338368"/>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Visibility</a:t>
              </a:r>
              <a:endParaRPr lang="en-US" sz="2400" dirty="0"/>
            </a:p>
          </p:txBody>
        </p:sp>
        <p:sp>
          <p:nvSpPr>
            <p:cNvPr id="11" name="Rounded Rectangle 10"/>
            <p:cNvSpPr/>
            <p:nvPr/>
          </p:nvSpPr>
          <p:spPr>
            <a:xfrm>
              <a:off x="6242707" y="2105326"/>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Analysis</a:t>
              </a:r>
              <a:endParaRPr lang="en-US" sz="2400" dirty="0"/>
            </a:p>
          </p:txBody>
        </p:sp>
        <p:sp>
          <p:nvSpPr>
            <p:cNvPr id="13" name="Rounded Rectangle 12"/>
            <p:cNvSpPr/>
            <p:nvPr/>
          </p:nvSpPr>
          <p:spPr>
            <a:xfrm>
              <a:off x="4574550" y="2872283"/>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Mitigation</a:t>
              </a:r>
              <a:endParaRPr lang="en-US" sz="2400" dirty="0"/>
            </a:p>
          </p:txBody>
        </p:sp>
        <p:sp>
          <p:nvSpPr>
            <p:cNvPr id="14" name="Curved Down Arrow 13"/>
            <p:cNvSpPr/>
            <p:nvPr/>
          </p:nvSpPr>
          <p:spPr>
            <a:xfrm rot="16200000">
              <a:off x="3006256" y="1968787"/>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2867631" y="2107501"/>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Prevention</a:t>
              </a:r>
              <a:endParaRPr lang="en-US" sz="2400" dirty="0"/>
            </a:p>
          </p:txBody>
        </p:sp>
      </p:grpSp>
      <p:sp>
        <p:nvSpPr>
          <p:cNvPr id="15" name="Title 1"/>
          <p:cNvSpPr>
            <a:spLocks noGrp="1"/>
          </p:cNvSpPr>
          <p:nvPr>
            <p:ph type="title"/>
          </p:nvPr>
        </p:nvSpPr>
        <p:spPr>
          <a:xfrm>
            <a:off x="0" y="10287"/>
            <a:ext cx="9144000" cy="857250"/>
          </a:xfrm>
        </p:spPr>
        <p:txBody>
          <a:bodyPr/>
          <a:lstStyle/>
          <a:p>
            <a:r>
              <a:rPr lang="en-US" dirty="0" smtClean="0"/>
              <a:t>Close </a:t>
            </a:r>
            <a:r>
              <a:rPr lang="en-US" b="1" dirty="0" smtClean="0"/>
              <a:t>The </a:t>
            </a:r>
            <a:r>
              <a:rPr lang="en-US" b="1" dirty="0" smtClean="0"/>
              <a:t>Loop</a:t>
            </a:r>
            <a:endParaRPr lang="en-US" b="1" dirty="0"/>
          </a:p>
        </p:txBody>
      </p:sp>
      <p:sp>
        <p:nvSpPr>
          <p:cNvPr id="17" name="Title 1"/>
          <p:cNvSpPr txBox="1">
            <a:spLocks/>
          </p:cNvSpPr>
          <p:nvPr/>
        </p:nvSpPr>
        <p:spPr bwMode="gray">
          <a:xfrm>
            <a:off x="0" y="3854099"/>
            <a:ext cx="9144000" cy="857250"/>
          </a:xfrm>
          <a:prstGeom prst="rect">
            <a:avLst/>
          </a:prstGeom>
        </p:spPr>
        <p:txBody>
          <a:bodyPr vert="horz" lIns="81633" tIns="40817" rIns="81633" bIns="40817" rtlCol="0" anchor="ctr">
            <a:normAutofit/>
          </a:bodyPr>
          <a:lstStyle>
            <a:lvl1pPr algn="ctr" defTabSz="816334" rtl="0" eaLnBrk="1" latinLnBrk="0" hangingPunct="1">
              <a:spcBef>
                <a:spcPct val="0"/>
              </a:spcBef>
              <a:buNone/>
              <a:defRPr sz="3700" kern="1200">
                <a:solidFill>
                  <a:srgbClr val="000000"/>
                </a:solidFill>
                <a:latin typeface="+mj-lt"/>
                <a:ea typeface="+mj-ea"/>
                <a:cs typeface="+mj-cs"/>
              </a:defRPr>
            </a:lvl1pPr>
          </a:lstStyle>
          <a:p>
            <a:r>
              <a:rPr lang="en-US" dirty="0" smtClean="0"/>
              <a:t>Before </a:t>
            </a:r>
            <a:r>
              <a:rPr lang="en-US" b="1" dirty="0" smtClean="0"/>
              <a:t>The Loop </a:t>
            </a:r>
            <a:r>
              <a:rPr lang="en-US" dirty="0" smtClean="0"/>
              <a:t>Closes You!</a:t>
            </a:r>
            <a:endParaRPr lang="en-US" b="1" dirty="0"/>
          </a:p>
        </p:txBody>
      </p:sp>
      <p:pic>
        <p:nvPicPr>
          <p:cNvPr id="20" name="Picture 19" descr="confuci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16725" cy="1706782"/>
          </a:xfrm>
          <a:prstGeom prst="rect">
            <a:avLst/>
          </a:prstGeom>
        </p:spPr>
      </p:pic>
    </p:spTree>
    <p:extLst>
      <p:ext uri="{BB962C8B-B14F-4D97-AF65-F5344CB8AC3E}">
        <p14:creationId xmlns:p14="http://schemas.microsoft.com/office/powerpoint/2010/main" val="25350270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a:t>
            </a:fld>
            <a:endParaRPr lang="en-US"/>
          </a:p>
        </p:txBody>
      </p:sp>
      <p:sp>
        <p:nvSpPr>
          <p:cNvPr id="2" name="Rectangle 1"/>
          <p:cNvSpPr/>
          <p:nvPr/>
        </p:nvSpPr>
        <p:spPr>
          <a:xfrm>
            <a:off x="188779" y="1043965"/>
            <a:ext cx="8829726" cy="2462213"/>
          </a:xfrm>
          <a:prstGeom prst="rect">
            <a:avLst/>
          </a:prstGeom>
        </p:spPr>
        <p:txBody>
          <a:bodyPr wrap="square">
            <a:spAutoFit/>
          </a:bodyPr>
          <a:lstStyle/>
          <a:p>
            <a:pPr algn="ctr"/>
            <a:r>
              <a:rPr lang="en-US" sz="1400" dirty="0"/>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r>
              <a:rPr lang="en-US" sz="1400" dirty="0" smtClean="0"/>
              <a:t>The </a:t>
            </a:r>
            <a:r>
              <a:rPr lang="en-US" sz="1400" dirty="0"/>
              <a:t>forward-looking statements made in the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p:txBody>
      </p:sp>
    </p:spTree>
    <p:extLst>
      <p:ext uri="{BB962C8B-B14F-4D97-AF65-F5344CB8AC3E}">
        <p14:creationId xmlns:p14="http://schemas.microsoft.com/office/powerpoint/2010/main" val="32891849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20</a:t>
            </a:fld>
            <a:endParaRPr lang="en-US"/>
          </a:p>
        </p:txBody>
      </p:sp>
      <p:pic>
        <p:nvPicPr>
          <p:cNvPr id="5" name="Picture 4" descr="tumblr_lh1urdZQ3E1qd9o7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 y="-8230"/>
            <a:ext cx="9144948" cy="4772356"/>
          </a:xfrm>
          <a:prstGeom prst="rect">
            <a:avLst/>
          </a:prstGeom>
        </p:spPr>
      </p:pic>
      <p:sp>
        <p:nvSpPr>
          <p:cNvPr id="7" name="TextBox 6"/>
          <p:cNvSpPr txBox="1"/>
          <p:nvPr/>
        </p:nvSpPr>
        <p:spPr>
          <a:xfrm>
            <a:off x="1397000" y="3750316"/>
            <a:ext cx="4686300" cy="461665"/>
          </a:xfrm>
          <a:prstGeom prst="rect">
            <a:avLst/>
          </a:prstGeom>
          <a:solidFill>
            <a:schemeClr val="tx1"/>
          </a:solidFill>
        </p:spPr>
        <p:txBody>
          <a:bodyPr wrap="square" rtlCol="0">
            <a:spAutoFit/>
          </a:bodyPr>
          <a:lstStyle/>
          <a:p>
            <a:pPr algn="ctr"/>
            <a:r>
              <a:rPr lang="en-US" sz="2400" dirty="0">
                <a:solidFill>
                  <a:schemeClr val="bg1"/>
                </a:solidFill>
              </a:rPr>
              <a:t>The Unknown (APTs, 0days, </a:t>
            </a:r>
            <a:r>
              <a:rPr lang="en-US" sz="2400" dirty="0" smtClean="0">
                <a:solidFill>
                  <a:schemeClr val="bg1"/>
                </a:solidFill>
              </a:rPr>
              <a:t>etc...</a:t>
            </a:r>
            <a:r>
              <a:rPr lang="en-US"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279096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21</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p:spPr>
      </p:pic>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spTree>
    <p:extLst>
      <p:ext uri="{BB962C8B-B14F-4D97-AF65-F5344CB8AC3E}">
        <p14:creationId xmlns:p14="http://schemas.microsoft.com/office/powerpoint/2010/main" val="11409130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22</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a:effectLst>
            <a:glow rad="101600">
              <a:srgbClr val="FF0000">
                <a:alpha val="75000"/>
              </a:srgbClr>
            </a:glow>
          </a:effectLst>
        </p:spPr>
      </p:pic>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cxnSp>
        <p:nvCxnSpPr>
          <p:cNvPr id="22" name="Straight Arrow Connector 21"/>
          <p:cNvCxnSpPr/>
          <p:nvPr/>
        </p:nvCxnSpPr>
        <p:spPr>
          <a:xfrm>
            <a:off x="1752600" y="3149600"/>
            <a:ext cx="3784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56572"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1325" y="3119441"/>
            <a:ext cx="550575" cy="550629"/>
          </a:xfrm>
          <a:prstGeom prst="rect">
            <a:avLst/>
          </a:prstGeom>
        </p:spPr>
      </p:pic>
      <p:sp>
        <p:nvSpPr>
          <p:cNvPr id="26" name="TextBox 25"/>
          <p:cNvSpPr txBox="1"/>
          <p:nvPr/>
        </p:nvSpPr>
        <p:spPr>
          <a:xfrm>
            <a:off x="5283200" y="3632200"/>
            <a:ext cx="1562100" cy="338554"/>
          </a:xfrm>
          <a:prstGeom prst="rect">
            <a:avLst/>
          </a:prstGeom>
          <a:noFill/>
        </p:spPr>
        <p:txBody>
          <a:bodyPr vert="horz" wrap="square" rtlCol="0">
            <a:spAutoFit/>
          </a:bodyPr>
          <a:lstStyle/>
          <a:p>
            <a:pPr algn="ctr"/>
            <a:r>
              <a:rPr lang="en-US" b="1" dirty="0" smtClean="0"/>
              <a:t>Splunk LWF</a:t>
            </a:r>
            <a:endParaRPr lang="en-US" b="1" dirty="0"/>
          </a:p>
        </p:txBody>
      </p:sp>
    </p:spTree>
    <p:extLst>
      <p:ext uri="{BB962C8B-B14F-4D97-AF65-F5344CB8AC3E}">
        <p14:creationId xmlns:p14="http://schemas.microsoft.com/office/powerpoint/2010/main" val="280424330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23</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832600" y="2095500"/>
            <a:ext cx="1219200" cy="876300"/>
          </a:xfrm>
          <a:prstGeom prst="lef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616700" y="2946400"/>
            <a:ext cx="1562100" cy="584776"/>
          </a:xfrm>
          <a:prstGeom prst="rect">
            <a:avLst/>
          </a:prstGeom>
          <a:noFill/>
        </p:spPr>
        <p:txBody>
          <a:bodyPr vert="horz" wrap="square" rtlCol="0">
            <a:spAutoFit/>
          </a:bodyPr>
          <a:lstStyle/>
          <a:p>
            <a:pPr algn="ctr"/>
            <a:r>
              <a:rPr lang="en-US" b="1" dirty="0" smtClean="0"/>
              <a:t>Endpoint</a:t>
            </a:r>
            <a:br>
              <a:rPr lang="en-US" b="1" dirty="0" smtClean="0"/>
            </a:br>
            <a:r>
              <a:rPr lang="en-US" b="1" dirty="0" smtClean="0"/>
              <a:t>logs</a:t>
            </a:r>
            <a:endParaRPr lang="en-US" b="1" dirty="0"/>
          </a:p>
        </p:txBody>
      </p:sp>
      <p:pic>
        <p:nvPicPr>
          <p:cNvPr id="15" name="Picture 14"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cxnSp>
        <p:nvCxnSpPr>
          <p:cNvPr id="22" name="Straight Arrow Connector 21"/>
          <p:cNvCxnSpPr/>
          <p:nvPr/>
        </p:nvCxnSpPr>
        <p:spPr>
          <a:xfrm>
            <a:off x="1752600" y="3149600"/>
            <a:ext cx="3784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56572"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325" y="3119441"/>
            <a:ext cx="550575" cy="550629"/>
          </a:xfrm>
          <a:prstGeom prst="rect">
            <a:avLst/>
          </a:prstGeom>
        </p:spPr>
      </p:pic>
      <p:pic>
        <p:nvPicPr>
          <p:cNvPr id="25" name="Picture 24" descr="es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418" y="2109241"/>
            <a:ext cx="928582" cy="913359"/>
          </a:xfrm>
          <a:prstGeom prst="rect">
            <a:avLst/>
          </a:prstGeom>
        </p:spPr>
      </p:pic>
      <p:sp>
        <p:nvSpPr>
          <p:cNvPr id="26" name="TextBox 25"/>
          <p:cNvSpPr txBox="1"/>
          <p:nvPr/>
        </p:nvSpPr>
        <p:spPr>
          <a:xfrm>
            <a:off x="5283200" y="3632200"/>
            <a:ext cx="1562100" cy="338554"/>
          </a:xfrm>
          <a:prstGeom prst="rect">
            <a:avLst/>
          </a:prstGeom>
          <a:noFill/>
        </p:spPr>
        <p:txBody>
          <a:bodyPr vert="horz" wrap="square" rtlCol="0">
            <a:spAutoFit/>
          </a:bodyPr>
          <a:lstStyle/>
          <a:p>
            <a:pPr algn="ctr"/>
            <a:r>
              <a:rPr lang="en-US" b="1" dirty="0" smtClean="0"/>
              <a:t>Splunk LWF</a:t>
            </a:r>
            <a:endParaRPr lang="en-US" b="1" dirty="0"/>
          </a:p>
        </p:txBody>
      </p:sp>
      <p:pic>
        <p:nvPicPr>
          <p:cNvPr id="20" name="Picture 19" descr="laptop-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a:effectLst>
            <a:glow rad="101600">
              <a:srgbClr val="FF0000">
                <a:alpha val="75000"/>
              </a:srgbClr>
            </a:glow>
          </a:effectLst>
        </p:spPr>
      </p:pic>
    </p:spTree>
    <p:extLst>
      <p:ext uri="{BB962C8B-B14F-4D97-AF65-F5344CB8AC3E}">
        <p14:creationId xmlns:p14="http://schemas.microsoft.com/office/powerpoint/2010/main" val="17086897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24</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832600" y="2095500"/>
            <a:ext cx="1219200" cy="876300"/>
          </a:xfrm>
          <a:prstGeom prst="lef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616700" y="2946400"/>
            <a:ext cx="1562100" cy="584776"/>
          </a:xfrm>
          <a:prstGeom prst="rect">
            <a:avLst/>
          </a:prstGeom>
          <a:noFill/>
        </p:spPr>
        <p:txBody>
          <a:bodyPr vert="horz" wrap="square" rtlCol="0">
            <a:spAutoFit/>
          </a:bodyPr>
          <a:lstStyle/>
          <a:p>
            <a:pPr algn="ctr"/>
            <a:r>
              <a:rPr lang="en-US" b="1" dirty="0" smtClean="0"/>
              <a:t>Endpoint</a:t>
            </a:r>
            <a:br>
              <a:rPr lang="en-US" b="1" dirty="0" smtClean="0"/>
            </a:br>
            <a:r>
              <a:rPr lang="en-US" b="1" dirty="0" smtClean="0"/>
              <a:t>logs</a:t>
            </a:r>
            <a:endParaRPr lang="en-US" b="1" dirty="0"/>
          </a:p>
        </p:txBody>
      </p:sp>
      <p:pic>
        <p:nvPicPr>
          <p:cNvPr id="15" name="Picture 14"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cxnSp>
        <p:nvCxnSpPr>
          <p:cNvPr id="22" name="Straight Arrow Connector 21"/>
          <p:cNvCxnSpPr/>
          <p:nvPr/>
        </p:nvCxnSpPr>
        <p:spPr>
          <a:xfrm>
            <a:off x="1752600" y="3149600"/>
            <a:ext cx="3784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56572"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325" y="3119441"/>
            <a:ext cx="550575" cy="550629"/>
          </a:xfrm>
          <a:prstGeom prst="rect">
            <a:avLst/>
          </a:prstGeom>
        </p:spPr>
      </p:pic>
      <p:pic>
        <p:nvPicPr>
          <p:cNvPr id="25" name="Picture 24" descr="es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418" y="2109241"/>
            <a:ext cx="928582" cy="913359"/>
          </a:xfrm>
          <a:prstGeom prst="rect">
            <a:avLst/>
          </a:prstGeom>
        </p:spPr>
      </p:pic>
      <p:sp>
        <p:nvSpPr>
          <p:cNvPr id="26" name="TextBox 25"/>
          <p:cNvSpPr txBox="1"/>
          <p:nvPr/>
        </p:nvSpPr>
        <p:spPr>
          <a:xfrm>
            <a:off x="5283200" y="3632200"/>
            <a:ext cx="1562100" cy="338554"/>
          </a:xfrm>
          <a:prstGeom prst="rect">
            <a:avLst/>
          </a:prstGeom>
          <a:noFill/>
        </p:spPr>
        <p:txBody>
          <a:bodyPr vert="horz" wrap="square" rtlCol="0">
            <a:spAutoFit/>
          </a:bodyPr>
          <a:lstStyle/>
          <a:p>
            <a:pPr algn="ctr"/>
            <a:r>
              <a:rPr lang="en-US" b="1" dirty="0" smtClean="0"/>
              <a:t>Splunk LWF</a:t>
            </a:r>
            <a:endParaRPr lang="en-US" b="1" dirty="0"/>
          </a:p>
        </p:txBody>
      </p:sp>
      <p:sp>
        <p:nvSpPr>
          <p:cNvPr id="20" name="Curved Right Arrow 19"/>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493001" y="3911600"/>
            <a:ext cx="18668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Random Chars</a:t>
            </a:r>
            <a:endParaRPr lang="en-US" b="1" dirty="0"/>
          </a:p>
        </p:txBody>
      </p:sp>
      <p:pic>
        <p:nvPicPr>
          <p:cNvPr id="27" name="Picture 26" descr="laptop-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a:effectLst>
            <a:glow rad="101600">
              <a:srgbClr val="FF0000">
                <a:alpha val="75000"/>
              </a:srgbClr>
            </a:glow>
          </a:effectLst>
        </p:spPr>
      </p:pic>
    </p:spTree>
    <p:extLst>
      <p:ext uri="{BB962C8B-B14F-4D97-AF65-F5344CB8AC3E}">
        <p14:creationId xmlns:p14="http://schemas.microsoft.com/office/powerpoint/2010/main" val="35030157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25</a:t>
            </a:fld>
            <a:endParaRPr lang="en-US"/>
          </a:p>
        </p:txBody>
      </p:sp>
      <p:sp>
        <p:nvSpPr>
          <p:cNvPr id="5" name="Right Arrow 4"/>
          <p:cNvSpPr/>
          <p:nvPr/>
        </p:nvSpPr>
        <p:spPr>
          <a:xfrm>
            <a:off x="1689100" y="22352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832600" y="2095500"/>
            <a:ext cx="1219200" cy="876300"/>
          </a:xfrm>
          <a:prstGeom prst="lef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12" name="Picture 11"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p:spPr>
      </p:pic>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616700" y="2946400"/>
            <a:ext cx="1562100" cy="584776"/>
          </a:xfrm>
          <a:prstGeom prst="rect">
            <a:avLst/>
          </a:prstGeom>
          <a:noFill/>
        </p:spPr>
        <p:txBody>
          <a:bodyPr vert="horz" wrap="square" rtlCol="0">
            <a:spAutoFit/>
          </a:bodyPr>
          <a:lstStyle/>
          <a:p>
            <a:pPr algn="ctr"/>
            <a:r>
              <a:rPr lang="en-US" b="1" dirty="0" smtClean="0"/>
              <a:t>Endpoint</a:t>
            </a:r>
            <a:br>
              <a:rPr lang="en-US" b="1" dirty="0" smtClean="0"/>
            </a:br>
            <a:r>
              <a:rPr lang="en-US" b="1" dirty="0" smtClean="0"/>
              <a:t>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exploit</a:t>
            </a:r>
            <a:endParaRPr lang="en-US" dirty="0"/>
          </a:p>
        </p:txBody>
      </p:sp>
      <p:cxnSp>
        <p:nvCxnSpPr>
          <p:cNvPr id="22" name="Straight Arrow Connector 21"/>
          <p:cNvCxnSpPr/>
          <p:nvPr/>
        </p:nvCxnSpPr>
        <p:spPr>
          <a:xfrm>
            <a:off x="1752600" y="3149600"/>
            <a:ext cx="3784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56572"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1325"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8418" y="2109241"/>
            <a:ext cx="928582" cy="913359"/>
          </a:xfrm>
          <a:prstGeom prst="rect">
            <a:avLst/>
          </a:prstGeom>
        </p:spPr>
      </p:pic>
      <p:sp>
        <p:nvSpPr>
          <p:cNvPr id="26" name="TextBox 25"/>
          <p:cNvSpPr txBox="1"/>
          <p:nvPr/>
        </p:nvSpPr>
        <p:spPr>
          <a:xfrm>
            <a:off x="5283200" y="3632200"/>
            <a:ext cx="1562100" cy="338554"/>
          </a:xfrm>
          <a:prstGeom prst="rect">
            <a:avLst/>
          </a:prstGeom>
          <a:noFill/>
        </p:spPr>
        <p:txBody>
          <a:bodyPr vert="horz" wrap="square" rtlCol="0">
            <a:spAutoFit/>
          </a:bodyPr>
          <a:lstStyle/>
          <a:p>
            <a:pPr algn="ctr"/>
            <a:r>
              <a:rPr lang="en-US" b="1" dirty="0" smtClean="0"/>
              <a:t>Splunk LWF</a:t>
            </a:r>
            <a:endParaRPr lang="en-US" b="1" dirty="0"/>
          </a:p>
        </p:txBody>
      </p:sp>
      <p:sp>
        <p:nvSpPr>
          <p:cNvPr id="20" name="Curved Right Arrow 19"/>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493001" y="3911600"/>
            <a:ext cx="18668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Random Chars</a:t>
            </a:r>
            <a:endParaRPr lang="en-US" b="1" dirty="0"/>
          </a:p>
        </p:txBody>
      </p:sp>
      <p:sp>
        <p:nvSpPr>
          <p:cNvPr id="27" name="Bent-Up Arrow 26"/>
          <p:cNvSpPr/>
          <p:nvPr/>
        </p:nvSpPr>
        <p:spPr>
          <a:xfrm rot="10800000" flipV="1">
            <a:off x="6629400" y="3340100"/>
            <a:ext cx="2451100" cy="1371600"/>
          </a:xfrm>
          <a:prstGeom prst="bentUpArrow">
            <a:avLst>
              <a:gd name="adj1" fmla="val 19445"/>
              <a:gd name="adj2" fmla="val 17941"/>
              <a:gd name="adj3" fmla="val 2592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8" name="TextBox 27"/>
          <p:cNvSpPr txBox="1"/>
          <p:nvPr/>
        </p:nvSpPr>
        <p:spPr>
          <a:xfrm>
            <a:off x="7855386" y="4356100"/>
            <a:ext cx="1314014" cy="400110"/>
          </a:xfrm>
          <a:prstGeom prst="rect">
            <a:avLst/>
          </a:prstGeom>
          <a:noFill/>
        </p:spPr>
        <p:txBody>
          <a:bodyPr wrap="square" rtlCol="0">
            <a:spAutoFit/>
          </a:bodyPr>
          <a:lstStyle/>
          <a:p>
            <a:pPr algn="ctr"/>
            <a:r>
              <a:rPr lang="en-US" sz="2000" b="1" dirty="0" err="1" smtClean="0"/>
              <a:t>Remidiate</a:t>
            </a:r>
            <a:endParaRPr lang="en-US" sz="2000" b="1" dirty="0"/>
          </a:p>
        </p:txBody>
      </p:sp>
    </p:spTree>
    <p:extLst>
      <p:ext uri="{BB962C8B-B14F-4D97-AF65-F5344CB8AC3E}">
        <p14:creationId xmlns:p14="http://schemas.microsoft.com/office/powerpoint/2010/main" val="21058547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26</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73664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27</a:t>
            </a:fld>
            <a:endParaRPr lang="en-US"/>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Diagram 4"/>
          <p:cNvGraphicFramePr/>
          <p:nvPr>
            <p:extLst>
              <p:ext uri="{D42A27DB-BD31-4B8C-83A1-F6EECF244321}">
                <p14:modId xmlns:p14="http://schemas.microsoft.com/office/powerpoint/2010/main" val="3483839970"/>
              </p:ext>
            </p:extLst>
          </p:nvPr>
        </p:nvGraphicFramePr>
        <p:xfrm>
          <a:off x="101600" y="838200"/>
          <a:ext cx="9017000" cy="387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6665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28</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Prevention</a:t>
            </a:r>
            <a:endParaRPr lang="en-US" dirty="0"/>
          </a:p>
        </p:txBody>
      </p:sp>
    </p:spTree>
    <p:extLst>
      <p:ext uri="{BB962C8B-B14F-4D97-AF65-F5344CB8AC3E}">
        <p14:creationId xmlns:p14="http://schemas.microsoft.com/office/powerpoint/2010/main" val="12360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29</a:t>
            </a:fld>
            <a:endParaRPr lang="en-US"/>
          </a:p>
        </p:txBody>
      </p:sp>
      <p:pic>
        <p:nvPicPr>
          <p:cNvPr id="5" name="Picture 4" descr="71FHJU17djL._SL1500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0211" y="3816"/>
            <a:ext cx="2500130" cy="461665"/>
          </a:xfrm>
          <a:prstGeom prst="rect">
            <a:avLst/>
          </a:prstGeom>
          <a:solidFill>
            <a:schemeClr val="tx1"/>
          </a:solidFill>
        </p:spPr>
        <p:txBody>
          <a:bodyPr wrap="square" rtlCol="0">
            <a:spAutoFit/>
          </a:bodyPr>
          <a:lstStyle/>
          <a:p>
            <a:pPr algn="ctr"/>
            <a:r>
              <a:rPr lang="en-US" sz="2400" dirty="0" smtClean="0">
                <a:solidFill>
                  <a:schemeClr val="bg1"/>
                </a:solidFill>
              </a:rPr>
              <a:t>Just a Framework</a:t>
            </a:r>
            <a:endParaRPr lang="en-US" sz="2400" dirty="0">
              <a:solidFill>
                <a:schemeClr val="bg1"/>
              </a:solidFill>
            </a:endParaRPr>
          </a:p>
        </p:txBody>
      </p:sp>
      <p:sp>
        <p:nvSpPr>
          <p:cNvPr id="7" name="TextBox 6"/>
          <p:cNvSpPr txBox="1"/>
          <p:nvPr/>
        </p:nvSpPr>
        <p:spPr>
          <a:xfrm>
            <a:off x="6172200" y="4681835"/>
            <a:ext cx="2971800" cy="461665"/>
          </a:xfrm>
          <a:prstGeom prst="rect">
            <a:avLst/>
          </a:prstGeom>
          <a:solidFill>
            <a:schemeClr val="tx1"/>
          </a:solidFill>
        </p:spPr>
        <p:txBody>
          <a:bodyPr wrap="square" rtlCol="0">
            <a:spAutoFit/>
          </a:bodyPr>
          <a:lstStyle/>
          <a:p>
            <a:pPr algn="ctr"/>
            <a:r>
              <a:rPr lang="en-US" sz="2400" dirty="0" smtClean="0">
                <a:solidFill>
                  <a:srgbClr val="FFFFFF"/>
                </a:solidFill>
              </a:rPr>
              <a:t>Think of the Use Cases</a:t>
            </a:r>
            <a:endParaRPr lang="en-US" sz="2400" dirty="0">
              <a:solidFill>
                <a:srgbClr val="FFFFFF"/>
              </a:solidFill>
            </a:endParaRPr>
          </a:p>
        </p:txBody>
      </p:sp>
    </p:spTree>
    <p:extLst>
      <p:ext uri="{BB962C8B-B14F-4D97-AF65-F5344CB8AC3E}">
        <p14:creationId xmlns:p14="http://schemas.microsoft.com/office/powerpoint/2010/main" val="229108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3</a:t>
            </a:fld>
            <a:endParaRPr lang="en-US"/>
          </a:p>
        </p:txBody>
      </p:sp>
      <p:pic>
        <p:nvPicPr>
          <p:cNvPr id="8" name="Picture 7" descr="Data_Breaches_in_the_U_S__-_Bloomber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9" name="TextBox 8"/>
          <p:cNvSpPr txBox="1"/>
          <p:nvPr/>
        </p:nvSpPr>
        <p:spPr>
          <a:xfrm>
            <a:off x="4928403" y="493537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3802689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30</a:t>
            </a:fld>
            <a:endParaRPr lang="en-US"/>
          </a:p>
        </p:txBody>
      </p:sp>
      <p:sp>
        <p:nvSpPr>
          <p:cNvPr id="6" name="Content Placeholder 5"/>
          <p:cNvSpPr>
            <a:spLocks noGrp="1"/>
          </p:cNvSpPr>
          <p:nvPr>
            <p:ph idx="13"/>
          </p:nvPr>
        </p:nvSpPr>
        <p:spPr>
          <a:xfrm>
            <a:off x="646278" y="2232030"/>
            <a:ext cx="7850592" cy="1707696"/>
          </a:xfrm>
        </p:spPr>
        <p:txBody>
          <a:bodyPr/>
          <a:lstStyle/>
          <a:p>
            <a:r>
              <a:rPr lang="en-US" dirty="0" smtClean="0"/>
              <a:t>Find more at </a:t>
            </a:r>
            <a:r>
              <a:rPr lang="en-US" dirty="0" smtClean="0">
                <a:hlinkClick r:id="rId3"/>
              </a:rPr>
              <a:t>http://git</a:t>
            </a:r>
            <a:r>
              <a:rPr lang="en-US" dirty="0" smtClean="0"/>
              <a:t>.</a:t>
            </a:r>
            <a:r>
              <a:rPr lang="en-US" dirty="0" smtClean="0"/>
              <a:t>.</a:t>
            </a:r>
            <a:br>
              <a:rPr lang="en-US" dirty="0" smtClean="0"/>
            </a:br>
            <a:r>
              <a:rPr lang="en-US" dirty="0" smtClean="0"/>
              <a:t>Authors:</a:t>
            </a:r>
            <a:endParaRPr lang="en-US" dirty="0" smtClean="0"/>
          </a:p>
          <a:p>
            <a:r>
              <a:rPr lang="en-US" dirty="0" smtClean="0"/>
              <a:t>Brian - </a:t>
            </a:r>
            <a:r>
              <a:rPr lang="en-US" dirty="0" smtClean="0">
                <a:hlinkClick r:id="rId4"/>
              </a:rPr>
              <a:t>bluger</a:t>
            </a:r>
            <a:r>
              <a:rPr lang="en-US" dirty="0" smtClean="0">
                <a:hlinkClick r:id="rId4"/>
              </a:rPr>
              <a:t>@</a:t>
            </a:r>
            <a:r>
              <a:rPr lang="en-US" dirty="0" smtClean="0">
                <a:hlinkClick r:id="rId4"/>
              </a:rPr>
              <a:t>splunk.com</a:t>
            </a:r>
            <a:r>
              <a:rPr lang="en-US" dirty="0" smtClean="0"/>
              <a:t> </a:t>
            </a:r>
          </a:p>
          <a:p>
            <a:r>
              <a:rPr lang="en-US" dirty="0" err="1" smtClean="0"/>
              <a:t>Monzy</a:t>
            </a:r>
            <a:r>
              <a:rPr lang="en-US" dirty="0" smtClean="0"/>
              <a:t> - </a:t>
            </a:r>
            <a:r>
              <a:rPr lang="en-US" dirty="0">
                <a:hlinkClick r:id="rId5"/>
              </a:rPr>
              <a:t>m</a:t>
            </a:r>
            <a:r>
              <a:rPr lang="en-US" dirty="0" smtClean="0">
                <a:hlinkClick r:id="rId5"/>
              </a:rPr>
              <a:t>merza@splunk.com</a:t>
            </a:r>
            <a:r>
              <a:rPr lang="en-US" dirty="0" smtClean="0"/>
              <a:t/>
            </a:r>
            <a:br>
              <a:rPr lang="en-US" dirty="0" smtClean="0"/>
            </a:br>
            <a:r>
              <a:rPr lang="en-US" dirty="0" smtClean="0"/>
              <a:t>Jose – </a:t>
            </a:r>
            <a:r>
              <a:rPr lang="en-US" dirty="0" smtClean="0">
                <a:hlinkClick r:id="rId6"/>
              </a:rPr>
              <a:t>jose@splunk.com</a:t>
            </a:r>
            <a:endParaRPr lang="en-US" dirty="0" smtClean="0"/>
          </a:p>
          <a:p>
            <a:endParaRPr lang="en-US" dirty="0"/>
          </a:p>
          <a:p>
            <a:endParaRPr lang="en-US" dirty="0"/>
          </a:p>
        </p:txBody>
      </p:sp>
    </p:spTree>
    <p:extLst>
      <p:ext uri="{BB962C8B-B14F-4D97-AF65-F5344CB8AC3E}">
        <p14:creationId xmlns:p14="http://schemas.microsoft.com/office/powerpoint/2010/main" val="10155883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Sample with screenshot</a:t>
            </a:r>
            <a:endParaRPr lang="en-US" dirty="0"/>
          </a:p>
        </p:txBody>
      </p:sp>
      <p:sp>
        <p:nvSpPr>
          <p:cNvPr id="9" name="Slide Number Placeholder 8"/>
          <p:cNvSpPr>
            <a:spLocks noGrp="1"/>
          </p:cNvSpPr>
          <p:nvPr>
            <p:ph type="sldNum" sz="quarter" idx="12"/>
          </p:nvPr>
        </p:nvSpPr>
        <p:spPr/>
        <p:txBody>
          <a:bodyPr/>
          <a:lstStyle/>
          <a:p>
            <a:fld id="{027CC8FC-DC84-4CE8-AADD-ED05D9A2A54F}" type="slidenum">
              <a:rPr lang="en-US" smtClean="0"/>
              <a:pPr/>
              <a:t>31</a:t>
            </a:fld>
            <a:endParaRPr lang="en-US"/>
          </a:p>
        </p:txBody>
      </p:sp>
      <p:sp>
        <p:nvSpPr>
          <p:cNvPr id="16" name="Content Placeholder 15"/>
          <p:cNvSpPr>
            <a:spLocks noGrp="1"/>
          </p:cNvSpPr>
          <p:nvPr>
            <p:ph idx="13"/>
          </p:nvPr>
        </p:nvSpPr>
        <p:spPr/>
        <p:txBody>
          <a:bodyPr/>
          <a:lstStyle/>
          <a:p>
            <a:endParaRPr lang="en-US"/>
          </a:p>
        </p:txBody>
      </p:sp>
      <p:sp>
        <p:nvSpPr>
          <p:cNvPr id="17" name="Content Placeholder 16"/>
          <p:cNvSpPr>
            <a:spLocks noGrp="1"/>
          </p:cNvSpPr>
          <p:nvPr>
            <p:ph idx="14"/>
          </p:nvPr>
        </p:nvSpPr>
        <p:spPr>
          <a:xfrm>
            <a:off x="403224" y="1392699"/>
            <a:ext cx="3746569" cy="3257882"/>
          </a:xfrm>
        </p:spPr>
        <p:txBody>
          <a:bodyPr/>
          <a:lstStyle/>
          <a:p>
            <a:endParaRPr lang="en-US"/>
          </a:p>
        </p:txBody>
      </p:sp>
      <p:sp>
        <p:nvSpPr>
          <p:cNvPr id="10" name="Rectangle 9"/>
          <p:cNvSpPr/>
          <p:nvPr/>
        </p:nvSpPr>
        <p:spPr bwMode="gray">
          <a:xfrm>
            <a:off x="4572447" y="1550194"/>
            <a:ext cx="4170649" cy="28759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11" name="TextBox 10"/>
          <p:cNvSpPr txBox="1"/>
          <p:nvPr/>
        </p:nvSpPr>
        <p:spPr bwMode="gray">
          <a:xfrm>
            <a:off x="5631112" y="2734933"/>
            <a:ext cx="2030130" cy="302968"/>
          </a:xfrm>
          <a:prstGeom prst="rect">
            <a:avLst/>
          </a:prstGeom>
          <a:noFill/>
        </p:spPr>
        <p:txBody>
          <a:bodyPr wrap="square" lIns="51426" tIns="25713" rIns="51426" bIns="25713" rtlCol="0">
            <a:spAutoFit/>
          </a:bodyPr>
          <a:lstStyle/>
          <a:p>
            <a:pPr algn="ctr"/>
            <a:r>
              <a:rPr lang="en-US" dirty="0" smtClean="0"/>
              <a:t>Screenshot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Sample Two-column Format</a:t>
            </a:r>
            <a:endParaRPr lang="en-US" dirty="0"/>
          </a:p>
        </p:txBody>
      </p:sp>
      <p:sp>
        <p:nvSpPr>
          <p:cNvPr id="5" name="Text Placeholder 4"/>
          <p:cNvSpPr>
            <a:spLocks noGrp="1"/>
          </p:cNvSpPr>
          <p:nvPr>
            <p:ph type="subTitle" idx="1"/>
          </p:nvPr>
        </p:nvSpPr>
        <p:spPr/>
        <p:txBody>
          <a:bodyPr/>
          <a:lstStyle/>
          <a:p>
            <a:r>
              <a:rPr lang="en-US" dirty="0" smtClean="0"/>
              <a:t>Subhead</a:t>
            </a:r>
            <a:endParaRPr lang="en-US" dirty="0"/>
          </a:p>
        </p:txBody>
      </p:sp>
      <p:sp>
        <p:nvSpPr>
          <p:cNvPr id="9" name="Slide Number Placeholder 8"/>
          <p:cNvSpPr>
            <a:spLocks noGrp="1"/>
          </p:cNvSpPr>
          <p:nvPr>
            <p:ph type="sldNum" sz="quarter" idx="12"/>
          </p:nvPr>
        </p:nvSpPr>
        <p:spPr/>
        <p:txBody>
          <a:bodyPr/>
          <a:lstStyle/>
          <a:p>
            <a:fld id="{027CC8FC-DC84-4CE8-AADD-ED05D9A2A54F}" type="slidenum">
              <a:rPr lang="en-US" smtClean="0"/>
              <a:pPr/>
              <a:t>32</a:t>
            </a:fld>
            <a:endParaRPr lang="en-US"/>
          </a:p>
        </p:txBody>
      </p:sp>
      <p:sp>
        <p:nvSpPr>
          <p:cNvPr id="6" name="Content Placeholder 5"/>
          <p:cNvSpPr>
            <a:spLocks noGrp="1"/>
          </p:cNvSpPr>
          <p:nvPr>
            <p:ph idx="13"/>
          </p:nvPr>
        </p:nvSpPr>
        <p:spPr/>
        <p:txBody>
          <a:bodyPr/>
          <a:lstStyle/>
          <a:p>
            <a:r>
              <a:rPr lang="en-US" smtClean="0"/>
              <a:t>Sample two-column format</a:t>
            </a:r>
            <a:endParaRPr lang="en-US" dirty="0" smtClean="0"/>
          </a:p>
        </p:txBody>
      </p:sp>
      <p:sp>
        <p:nvSpPr>
          <p:cNvPr id="8" name="Content Placeholder 7"/>
          <p:cNvSpPr>
            <a:spLocks noGrp="1"/>
          </p:cNvSpPr>
          <p:nvPr>
            <p:ph idx="14"/>
          </p:nvPr>
        </p:nvSpPr>
        <p:spPr/>
        <p:txBody>
          <a:bodyPr/>
          <a:lstStyle/>
          <a:p>
            <a:r>
              <a:rPr lang="en-US" smtClean="0"/>
              <a:t>Sample two-column format, sentence</a:t>
            </a:r>
          </a:p>
          <a:p>
            <a:pPr lvl="1"/>
            <a:r>
              <a:rPr lang="en-US" smtClean="0"/>
              <a:t>Second bullet</a:t>
            </a:r>
            <a:endParaRPr lang="en-US" dirty="0" smtClean="0"/>
          </a:p>
        </p:txBody>
      </p:sp>
      <p:sp>
        <p:nvSpPr>
          <p:cNvPr id="7" name="Text Placeholder 6"/>
          <p:cNvSpPr>
            <a:spLocks noGrp="1"/>
          </p:cNvSpPr>
          <p:nvPr>
            <p:ph idx="15"/>
          </p:nvPr>
        </p:nvSpPr>
        <p:spPr/>
        <p:txBody>
          <a:bodyPr/>
          <a:lstStyle/>
          <a:p>
            <a:r>
              <a:rPr lang="en-US" smtClean="0"/>
              <a:t>Sample two-column format</a:t>
            </a:r>
            <a:endParaRPr lang="en-US" dirty="0"/>
          </a:p>
        </p:txBody>
      </p:sp>
      <p:sp>
        <p:nvSpPr>
          <p:cNvPr id="16" name="Content Placeholder 15"/>
          <p:cNvSpPr>
            <a:spLocks noGrp="1"/>
          </p:cNvSpPr>
          <p:nvPr>
            <p:ph idx="16"/>
          </p:nvPr>
        </p:nvSpPr>
        <p:spPr>
          <a:xfrm>
            <a:off x="537432" y="1971003"/>
            <a:ext cx="3746569" cy="2600997"/>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Splunk</a:t>
            </a:r>
            <a:r>
              <a:rPr lang="en-US" dirty="0" smtClean="0"/>
              <a:t> Object Style</a:t>
            </a:r>
            <a:endParaRPr lang="en-US" dirty="0"/>
          </a:p>
        </p:txBody>
      </p:sp>
      <p:sp>
        <p:nvSpPr>
          <p:cNvPr id="19" name="Slide Number Placeholder 18"/>
          <p:cNvSpPr>
            <a:spLocks noGrp="1"/>
          </p:cNvSpPr>
          <p:nvPr>
            <p:ph type="sldNum" sz="quarter" idx="12"/>
          </p:nvPr>
        </p:nvSpPr>
        <p:spPr/>
        <p:txBody>
          <a:bodyPr/>
          <a:lstStyle/>
          <a:p>
            <a:fld id="{027CC8FC-DC84-4CE8-AADD-ED05D9A2A54F}" type="slidenum">
              <a:rPr lang="en-US" smtClean="0"/>
              <a:pPr/>
              <a:t>33</a:t>
            </a:fld>
            <a:endParaRPr lang="en-US"/>
          </a:p>
        </p:txBody>
      </p:sp>
      <p:sp>
        <p:nvSpPr>
          <p:cNvPr id="44" name="AutoShape 2"/>
          <p:cNvSpPr>
            <a:spLocks noChangeArrowheads="1"/>
          </p:cNvSpPr>
          <p:nvPr/>
        </p:nvSpPr>
        <p:spPr bwMode="gray">
          <a:xfrm>
            <a:off x="6231000" y="1652134"/>
            <a:ext cx="2378472" cy="800129"/>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a:endParaRPr lang="en-US" sz="1000" kern="0">
              <a:solidFill>
                <a:sysClr val="windowText" lastClr="000000"/>
              </a:solidFill>
              <a:sym typeface="Myriad Pro" charset="0"/>
            </a:endParaRPr>
          </a:p>
        </p:txBody>
      </p:sp>
      <p:sp>
        <p:nvSpPr>
          <p:cNvPr id="45" name="AutoShape 2"/>
          <p:cNvSpPr>
            <a:spLocks noChangeArrowheads="1"/>
          </p:cNvSpPr>
          <p:nvPr/>
        </p:nvSpPr>
        <p:spPr bwMode="gray">
          <a:xfrm>
            <a:off x="3424509" y="1652135"/>
            <a:ext cx="2378472" cy="800129"/>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sym typeface="Myriad Pro" charset="0"/>
            </a:endParaRPr>
          </a:p>
        </p:txBody>
      </p:sp>
      <p:sp>
        <p:nvSpPr>
          <p:cNvPr id="48" name="AutoShape 2"/>
          <p:cNvSpPr>
            <a:spLocks noChangeArrowheads="1"/>
          </p:cNvSpPr>
          <p:nvPr/>
        </p:nvSpPr>
        <p:spPr bwMode="gray">
          <a:xfrm>
            <a:off x="595332" y="1634316"/>
            <a:ext cx="2378472" cy="800129"/>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sym typeface="Myriad Pro" charset="0"/>
            </a:endParaRPr>
          </a:p>
        </p:txBody>
      </p:sp>
      <p:sp>
        <p:nvSpPr>
          <p:cNvPr id="4" name="Right Arrow 3"/>
          <p:cNvSpPr/>
          <p:nvPr/>
        </p:nvSpPr>
        <p:spPr>
          <a:xfrm>
            <a:off x="828214" y="2987286"/>
            <a:ext cx="1925598" cy="559132"/>
          </a:xfrm>
          <a:prstGeom prst="rightArrow">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sp>
        <p:nvSpPr>
          <p:cNvPr id="5" name="Left-Right Arrow 4"/>
          <p:cNvSpPr/>
          <p:nvPr/>
        </p:nvSpPr>
        <p:spPr>
          <a:xfrm>
            <a:off x="3633789" y="3268794"/>
            <a:ext cx="1977361" cy="548779"/>
          </a:xfrm>
          <a:prstGeom prst="leftRightArrow">
            <a:avLst/>
          </a:prstGeom>
          <a:gradFill flip="none" rotWithShape="1">
            <a:gsLst>
              <a:gs pos="0">
                <a:srgbClr val="72BF3C"/>
              </a:gs>
              <a:gs pos="100000">
                <a:schemeClr val="accent3">
                  <a:lumMod val="75000"/>
                </a:schemeClr>
              </a:gs>
            </a:gsLst>
            <a:lin ang="5400000" scaled="0"/>
            <a:tileRect/>
          </a:gradFill>
          <a:ln w="25400">
            <a:noFill/>
            <a:round/>
            <a:headEnd/>
            <a:tailEnd/>
          </a:ln>
          <a:effectLst/>
        </p:spPr>
        <p:txBody>
          <a:bodyPr lIns="51426" tIns="25713" rIns="51426" bIns="25713"/>
          <a:lstStyle/>
          <a:p>
            <a:pPr defTabSz="514259"/>
            <a:endParaRPr lang="en-US" sz="1300" kern="0">
              <a:solidFill>
                <a:srgbClr val="FFFFFF"/>
              </a:solidFill>
              <a:latin typeface="Myriad Pro" charset="0"/>
            </a:endParaRPr>
          </a:p>
        </p:txBody>
      </p:sp>
      <p:sp>
        <p:nvSpPr>
          <p:cNvPr id="52" name="Right Arrow 51"/>
          <p:cNvSpPr/>
          <p:nvPr/>
        </p:nvSpPr>
        <p:spPr>
          <a:xfrm flipH="1">
            <a:off x="748288" y="3570017"/>
            <a:ext cx="1925598" cy="559132"/>
          </a:xfrm>
          <a:prstGeom prst="rightArrow">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sp>
        <p:nvSpPr>
          <p:cNvPr id="53" name="Right Arrow 52"/>
          <p:cNvSpPr/>
          <p:nvPr/>
        </p:nvSpPr>
        <p:spPr>
          <a:xfrm>
            <a:off x="6504375" y="2979823"/>
            <a:ext cx="1925598" cy="559132"/>
          </a:xfrm>
          <a:prstGeom prst="rightArrow">
            <a:avLst/>
          </a:prstGeom>
          <a:gradFill rotWithShape="1">
            <a:gsLst>
              <a:gs pos="0">
                <a:srgbClr val="5F5F5F"/>
              </a:gs>
              <a:gs pos="100000">
                <a:srgbClr val="333333"/>
              </a:gs>
            </a:gsLst>
            <a:lin ang="5400000" scaled="1"/>
          </a:gradFill>
          <a:ln w="9525">
            <a:noFill/>
            <a:miter lim="800000"/>
            <a:headEnd/>
            <a:tailEnd/>
          </a:ln>
          <a:effectLst/>
        </p:spPr>
        <p:txBody>
          <a:bodyPr wrap="none" lIns="51426" tIns="25713" rIns="51426" bIns="25713" anchor="ctr"/>
          <a:lstStyle/>
          <a:p>
            <a:pPr defTabSz="514259"/>
            <a:endParaRPr lang="en-US" sz="1000" kern="0">
              <a:solidFill>
                <a:sysClr val="windowText" lastClr="000000"/>
              </a:solidFill>
            </a:endParaRPr>
          </a:p>
        </p:txBody>
      </p:sp>
      <p:sp>
        <p:nvSpPr>
          <p:cNvPr id="54" name="Right Arrow 53"/>
          <p:cNvSpPr/>
          <p:nvPr/>
        </p:nvSpPr>
        <p:spPr>
          <a:xfrm flipH="1">
            <a:off x="6424449" y="3541846"/>
            <a:ext cx="1925598" cy="559132"/>
          </a:xfrm>
          <a:prstGeom prst="rightArrow">
            <a:avLst/>
          </a:prstGeom>
          <a:gradFill rotWithShape="1">
            <a:gsLst>
              <a:gs pos="0">
                <a:srgbClr val="5F5F5F"/>
              </a:gs>
              <a:gs pos="100000">
                <a:srgbClr val="333333"/>
              </a:gs>
            </a:gsLst>
            <a:lin ang="5400000" scaled="1"/>
          </a:gradFill>
          <a:ln w="9525">
            <a:noFill/>
            <a:miter lim="800000"/>
            <a:headEnd/>
            <a:tailEnd/>
          </a:ln>
          <a:effectLst/>
        </p:spPr>
        <p:txBody>
          <a:bodyPr wrap="none" lIns="51426" tIns="25713" rIns="51426" bIns="25713" anchor="ctr"/>
          <a:lstStyle/>
          <a:p>
            <a:pPr defTabSz="514259"/>
            <a:endParaRPr lang="en-US" sz="1000" kern="0">
              <a:solidFill>
                <a:sysClr val="windowText" lastClr="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Applying Splunk Object Style</a:t>
            </a:r>
            <a:endParaRPr lang="en-US" dirty="0"/>
          </a:p>
        </p:txBody>
      </p:sp>
      <p:sp>
        <p:nvSpPr>
          <p:cNvPr id="19" name="Slide Number Placeholder 18"/>
          <p:cNvSpPr>
            <a:spLocks noGrp="1"/>
          </p:cNvSpPr>
          <p:nvPr>
            <p:ph type="sldNum" sz="quarter" idx="12"/>
          </p:nvPr>
        </p:nvSpPr>
        <p:spPr/>
        <p:txBody>
          <a:bodyPr/>
          <a:lstStyle/>
          <a:p>
            <a:fld id="{027CC8FC-DC84-4CE8-AADD-ED05D9A2A54F}" type="slidenum">
              <a:rPr lang="en-US" smtClean="0"/>
              <a:pPr/>
              <a:t>34</a:t>
            </a:fld>
            <a:endParaRPr lang="en-US"/>
          </a:p>
        </p:txBody>
      </p:sp>
      <p:sp>
        <p:nvSpPr>
          <p:cNvPr id="17" name="TextBox 16"/>
          <p:cNvSpPr txBox="1"/>
          <p:nvPr/>
        </p:nvSpPr>
        <p:spPr>
          <a:xfrm>
            <a:off x="569397" y="1138973"/>
            <a:ext cx="4792415" cy="1082027"/>
          </a:xfrm>
          <a:prstGeom prst="rect">
            <a:avLst/>
          </a:prstGeom>
          <a:noFill/>
        </p:spPr>
        <p:txBody>
          <a:bodyPr wrap="none" lIns="51426" tIns="25713" rIns="51426" bIns="25713" rtlCol="0">
            <a:spAutoFit/>
          </a:bodyPr>
          <a:lstStyle/>
          <a:p>
            <a:r>
              <a:rPr lang="en-US" sz="1800" dirty="0"/>
              <a:t>To apply the </a:t>
            </a:r>
            <a:r>
              <a:rPr lang="en-US" sz="1800" dirty="0" err="1"/>
              <a:t>Splunk</a:t>
            </a:r>
            <a:r>
              <a:rPr lang="en-US" sz="1800" dirty="0"/>
              <a:t> object style to any shape:</a:t>
            </a:r>
          </a:p>
          <a:p>
            <a:pPr marL="289270" indent="-289270">
              <a:buFont typeface="+mj-lt"/>
              <a:buAutoNum type="arabicPeriod"/>
            </a:pPr>
            <a:r>
              <a:rPr lang="en-US" dirty="0" smtClean="0"/>
              <a:t>Select the shape with the desired style</a:t>
            </a:r>
          </a:p>
          <a:p>
            <a:pPr marL="289270" indent="-289270">
              <a:buFont typeface="+mj-lt"/>
              <a:buAutoNum type="arabicPeriod"/>
            </a:pPr>
            <a:r>
              <a:rPr lang="en-US" dirty="0" smtClean="0"/>
              <a:t>Click on Format Painter (paintbrush) tool in toolbar</a:t>
            </a:r>
          </a:p>
          <a:p>
            <a:pPr marL="289270" indent="-289270">
              <a:buFont typeface="+mj-lt"/>
              <a:buAutoNum type="arabicPeriod"/>
            </a:pPr>
            <a:r>
              <a:rPr lang="en-US" dirty="0" smtClean="0"/>
              <a:t>Apply style to any new shape </a:t>
            </a:r>
            <a:endParaRPr lang="en-US" dirty="0"/>
          </a:p>
        </p:txBody>
      </p:sp>
      <p:pic>
        <p:nvPicPr>
          <p:cNvPr id="3" name="Picture 2" descr="Screen shot 2012-01-23 at 6.4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784" y="1996519"/>
            <a:ext cx="4301192" cy="1155771"/>
          </a:xfrm>
          <a:prstGeom prst="rect">
            <a:avLst/>
          </a:prstGeom>
        </p:spPr>
      </p:pic>
      <p:sp>
        <p:nvSpPr>
          <p:cNvPr id="6" name="Oval 5"/>
          <p:cNvSpPr/>
          <p:nvPr/>
        </p:nvSpPr>
        <p:spPr>
          <a:xfrm>
            <a:off x="6067620" y="2050843"/>
            <a:ext cx="437438" cy="382819"/>
          </a:xfrm>
          <a:prstGeom prst="ellipse">
            <a:avLst/>
          </a:prstGeom>
          <a:noFill/>
          <a:ln w="63500">
            <a:solidFill>
              <a:srgbClr val="FF0000"/>
            </a:solidFill>
          </a:ln>
        </p:spPr>
        <p:style>
          <a:lnRef idx="2">
            <a:schemeClr val="accent2"/>
          </a:lnRef>
          <a:fillRef idx="1">
            <a:schemeClr val="lt1"/>
          </a:fillRef>
          <a:effectRef idx="0">
            <a:schemeClr val="accent2"/>
          </a:effectRef>
          <a:fontRef idx="minor">
            <a:schemeClr val="dk1"/>
          </a:fontRef>
        </p:style>
        <p:txBody>
          <a:bodyPr lIns="51426" tIns="25713" rIns="51426" bIns="25713" rtlCol="0" anchor="ctr"/>
          <a:lstStyle/>
          <a:p>
            <a:pPr algn="ctr"/>
            <a:endParaRPr lang="en-US"/>
          </a:p>
        </p:txBody>
      </p:sp>
      <p:pic>
        <p:nvPicPr>
          <p:cNvPr id="2" name="Picture 1"/>
          <p:cNvPicPr>
            <a:picLocks noChangeAspect="1"/>
          </p:cNvPicPr>
          <p:nvPr/>
        </p:nvPicPr>
        <p:blipFill>
          <a:blip r:embed="rId3"/>
          <a:stretch>
            <a:fillRect/>
          </a:stretch>
        </p:blipFill>
        <p:spPr>
          <a:xfrm>
            <a:off x="4780916" y="3484872"/>
            <a:ext cx="3285804" cy="1007269"/>
          </a:xfrm>
          <a:prstGeom prst="rect">
            <a:avLst/>
          </a:prstGeom>
        </p:spPr>
      </p:pic>
    </p:spTree>
    <p:extLst>
      <p:ext uri="{BB962C8B-B14F-4D97-AF65-F5344CB8AC3E}">
        <p14:creationId xmlns:p14="http://schemas.microsoft.com/office/powerpoint/2010/main" val="1280688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itle 6"/>
          <p:cNvSpPr>
            <a:spLocks noGrp="1"/>
          </p:cNvSpPr>
          <p:nvPr>
            <p:ph type="title"/>
          </p:nvPr>
        </p:nvSpPr>
        <p:spPr/>
        <p:txBody>
          <a:bodyPr/>
          <a:lstStyle/>
          <a:p>
            <a:r>
              <a:rPr>
                <a:latin typeface="Calibri" charset="0"/>
              </a:rPr>
              <a:t>Logos</a:t>
            </a:r>
          </a:p>
        </p:txBody>
      </p:sp>
      <p:sp>
        <p:nvSpPr>
          <p:cNvPr id="22530" name="Slide Number Placeholder 18"/>
          <p:cNvSpPr>
            <a:spLocks noGrp="1"/>
          </p:cNvSpPr>
          <p:nvPr>
            <p:ph type="sldNum" sz="quarter" idx="4294967295"/>
          </p:nvPr>
        </p:nvSpPr>
        <p:spPr>
          <a:xfrm>
            <a:off x="4379913" y="4770439"/>
            <a:ext cx="385762" cy="25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2" rIns="91425" bIns="45712" numCol="1" anchorCtr="0" compatLnSpc="1">
            <a:prstTxWarp prst="textNoShape">
              <a:avLst/>
            </a:prstTxWarp>
          </a:bodyPr>
          <a:lstStyle>
            <a:lvl1pPr>
              <a:defRPr sz="1600">
                <a:solidFill>
                  <a:schemeClr val="tx1"/>
                </a:solidFill>
                <a:latin typeface="Calibri" charset="0"/>
                <a:ea typeface="ＭＳ Ｐゴシック" charset="0"/>
                <a:cs typeface="ＭＳ Ｐゴシック" charset="0"/>
              </a:defRPr>
            </a:lvl1pPr>
            <a:lvl2pPr marL="742827" indent="-285703">
              <a:defRPr sz="1600">
                <a:solidFill>
                  <a:schemeClr val="tx1"/>
                </a:solidFill>
                <a:latin typeface="Calibri" charset="0"/>
                <a:ea typeface="ＭＳ Ｐゴシック" charset="0"/>
              </a:defRPr>
            </a:lvl2pPr>
            <a:lvl3pPr marL="1142811" indent="-228562">
              <a:defRPr sz="1600">
                <a:solidFill>
                  <a:schemeClr val="tx1"/>
                </a:solidFill>
                <a:latin typeface="Calibri" charset="0"/>
                <a:ea typeface="ＭＳ Ｐゴシック" charset="0"/>
              </a:defRPr>
            </a:lvl3pPr>
            <a:lvl4pPr marL="1599936" indent="-228562">
              <a:defRPr sz="1600">
                <a:solidFill>
                  <a:schemeClr val="tx1"/>
                </a:solidFill>
                <a:latin typeface="Calibri" charset="0"/>
                <a:ea typeface="ＭＳ Ｐゴシック" charset="0"/>
              </a:defRPr>
            </a:lvl4pPr>
            <a:lvl5pPr marL="2057060" indent="-228562">
              <a:defRPr sz="1600">
                <a:solidFill>
                  <a:schemeClr val="tx1"/>
                </a:solidFill>
                <a:latin typeface="Calibri" charset="0"/>
                <a:ea typeface="ＭＳ Ｐゴシック" charset="0"/>
              </a:defRPr>
            </a:lvl5pPr>
            <a:lvl6pPr marL="2514184" indent="-228562" defTabSz="815840" fontAlgn="base">
              <a:spcBef>
                <a:spcPct val="0"/>
              </a:spcBef>
              <a:spcAft>
                <a:spcPct val="0"/>
              </a:spcAft>
              <a:defRPr sz="1600">
                <a:solidFill>
                  <a:schemeClr val="tx1"/>
                </a:solidFill>
                <a:latin typeface="Calibri" charset="0"/>
                <a:ea typeface="ＭＳ Ｐゴシック" charset="0"/>
              </a:defRPr>
            </a:lvl6pPr>
            <a:lvl7pPr marL="2971309" indent="-228562" defTabSz="815840" fontAlgn="base">
              <a:spcBef>
                <a:spcPct val="0"/>
              </a:spcBef>
              <a:spcAft>
                <a:spcPct val="0"/>
              </a:spcAft>
              <a:defRPr sz="1600">
                <a:solidFill>
                  <a:schemeClr val="tx1"/>
                </a:solidFill>
                <a:latin typeface="Calibri" charset="0"/>
                <a:ea typeface="ＭＳ Ｐゴシック" charset="0"/>
              </a:defRPr>
            </a:lvl7pPr>
            <a:lvl8pPr marL="3428433" indent="-228562" defTabSz="815840" fontAlgn="base">
              <a:spcBef>
                <a:spcPct val="0"/>
              </a:spcBef>
              <a:spcAft>
                <a:spcPct val="0"/>
              </a:spcAft>
              <a:defRPr sz="1600">
                <a:solidFill>
                  <a:schemeClr val="tx1"/>
                </a:solidFill>
                <a:latin typeface="Calibri" charset="0"/>
                <a:ea typeface="ＭＳ Ｐゴシック" charset="0"/>
              </a:defRPr>
            </a:lvl8pPr>
            <a:lvl9pPr marL="3885557" indent="-228562" defTabSz="815840" fontAlgn="base">
              <a:spcBef>
                <a:spcPct val="0"/>
              </a:spcBef>
              <a:spcAft>
                <a:spcPct val="0"/>
              </a:spcAft>
              <a:defRPr sz="1600">
                <a:solidFill>
                  <a:schemeClr val="tx1"/>
                </a:solidFill>
                <a:latin typeface="Calibri" charset="0"/>
                <a:ea typeface="ＭＳ Ｐゴシック" charset="0"/>
              </a:defRPr>
            </a:lvl9pPr>
          </a:lstStyle>
          <a:p>
            <a:pPr defTabSz="815840" fontAlgn="base">
              <a:spcBef>
                <a:spcPct val="0"/>
              </a:spcBef>
              <a:spcAft>
                <a:spcPct val="0"/>
              </a:spcAft>
            </a:pPr>
            <a:fld id="{E0D2ABC1-EA32-EA46-A9AC-7366C2A655DC}" type="slidenum">
              <a:rPr lang="en-US" sz="1100">
                <a:solidFill>
                  <a:srgbClr val="C0C0C0"/>
                </a:solidFill>
              </a:rPr>
              <a:pPr defTabSz="815840" fontAlgn="base">
                <a:spcBef>
                  <a:spcPct val="0"/>
                </a:spcBef>
                <a:spcAft>
                  <a:spcPct val="0"/>
                </a:spcAft>
              </a:pPr>
              <a:t>35</a:t>
            </a:fld>
            <a:endParaRPr lang="en-US" sz="1100" dirty="0">
              <a:solidFill>
                <a:srgbClr val="C0C0C0"/>
              </a:solidFill>
            </a:endParaRPr>
          </a:p>
        </p:txBody>
      </p:sp>
      <p:pic>
        <p:nvPicPr>
          <p:cNvPr id="22531" name="Picture 8" descr="logo_splunk_K_produc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276" y="3097213"/>
            <a:ext cx="23098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9" descr="logo_splunk_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333500"/>
            <a:ext cx="23002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16"/>
          <p:cNvSpPr txBox="1">
            <a:spLocks noChangeArrowheads="1"/>
          </p:cNvSpPr>
          <p:nvPr/>
        </p:nvSpPr>
        <p:spPr bwMode="auto">
          <a:xfrm>
            <a:off x="636589" y="2184400"/>
            <a:ext cx="1762727" cy="26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17" tIns="25709" rIns="51417" bIns="25709">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1400" dirty="0" err="1"/>
              <a:t>Splunk</a:t>
            </a:r>
            <a:r>
              <a:rPr lang="en-US" sz="1400" dirty="0"/>
              <a:t> Corporate Logo</a:t>
            </a:r>
          </a:p>
        </p:txBody>
      </p:sp>
      <p:sp>
        <p:nvSpPr>
          <p:cNvPr id="22534" name="TextBox 25"/>
          <p:cNvSpPr txBox="1">
            <a:spLocks noChangeArrowheads="1"/>
          </p:cNvSpPr>
          <p:nvPr/>
        </p:nvSpPr>
        <p:spPr bwMode="auto">
          <a:xfrm>
            <a:off x="649288" y="4070350"/>
            <a:ext cx="1597392" cy="26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17" tIns="25709" rIns="51417" bIns="25709">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1400"/>
              <a:t>Splunk Product Logo</a:t>
            </a:r>
          </a:p>
        </p:txBody>
      </p:sp>
      <p:sp>
        <p:nvSpPr>
          <p:cNvPr id="22535" name="TextBox 27"/>
          <p:cNvSpPr txBox="1">
            <a:spLocks noChangeArrowheads="1"/>
          </p:cNvSpPr>
          <p:nvPr/>
        </p:nvSpPr>
        <p:spPr bwMode="auto">
          <a:xfrm>
            <a:off x="4284663" y="2184400"/>
            <a:ext cx="879277" cy="26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17" tIns="25709" rIns="51417" bIns="25709">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1400" dirty="0"/>
              <a:t>Hunk Logo</a:t>
            </a:r>
          </a:p>
        </p:txBody>
      </p:sp>
      <p:sp>
        <p:nvSpPr>
          <p:cNvPr id="22537" name="TextBox 37"/>
          <p:cNvSpPr txBox="1">
            <a:spLocks noChangeArrowheads="1"/>
          </p:cNvSpPr>
          <p:nvPr/>
        </p:nvSpPr>
        <p:spPr bwMode="auto">
          <a:xfrm>
            <a:off x="4240213" y="4067175"/>
            <a:ext cx="1674010" cy="26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17" tIns="25709" rIns="51417" bIns="25709">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1400"/>
              <a:t>Splunk Powered Logo</a:t>
            </a:r>
          </a:p>
        </p:txBody>
      </p:sp>
      <p:pic>
        <p:nvPicPr>
          <p:cNvPr id="22538" name="Picture 32" descr="LGO-Splunk-Powered-K-102-l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1963" y="3095625"/>
            <a:ext cx="2290762"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GO-Hunk-TM-RG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9377" y="1328436"/>
            <a:ext cx="1895872" cy="543173"/>
          </a:xfrm>
          <a:prstGeom prst="rect">
            <a:avLst/>
          </a:prstGeom>
        </p:spPr>
      </p:pic>
    </p:spTree>
    <p:extLst>
      <p:ext uri="{BB962C8B-B14F-4D97-AF65-F5344CB8AC3E}">
        <p14:creationId xmlns:p14="http://schemas.microsoft.com/office/powerpoint/2010/main" val="3878676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Splunk</a:t>
            </a:r>
            <a:r>
              <a:rPr lang="en-US" dirty="0" smtClean="0"/>
              <a:t> Icons</a:t>
            </a:r>
            <a:endParaRPr lang="en-US" dirty="0"/>
          </a:p>
        </p:txBody>
      </p:sp>
      <p:sp>
        <p:nvSpPr>
          <p:cNvPr id="19" name="Slide Number Placeholder 18"/>
          <p:cNvSpPr>
            <a:spLocks noGrp="1"/>
          </p:cNvSpPr>
          <p:nvPr>
            <p:ph type="sldNum" sz="quarter" idx="12"/>
          </p:nvPr>
        </p:nvSpPr>
        <p:spPr/>
        <p:txBody>
          <a:bodyPr/>
          <a:lstStyle/>
          <a:p>
            <a:fld id="{027CC8FC-DC84-4CE8-AADD-ED05D9A2A54F}" type="slidenum">
              <a:rPr lang="en-US" smtClean="0"/>
              <a:pPr/>
              <a:t>36</a:t>
            </a:fld>
            <a:endParaRPr lang="en-US"/>
          </a:p>
        </p:txBody>
      </p:sp>
      <p:pic>
        <p:nvPicPr>
          <p:cNvPr id="6" name="Picture 5" descr="bar-chart-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453" y="940594"/>
            <a:ext cx="566192" cy="550068"/>
          </a:xfrm>
          <a:prstGeom prst="rect">
            <a:avLst/>
          </a:prstGeom>
        </p:spPr>
      </p:pic>
      <p:pic>
        <p:nvPicPr>
          <p:cNvPr id="8" name="Picture 7" descr="checkmark-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980" y="988219"/>
            <a:ext cx="488107" cy="488154"/>
          </a:xfrm>
          <a:prstGeom prst="rect">
            <a:avLst/>
          </a:prstGeom>
        </p:spPr>
      </p:pic>
      <p:pic>
        <p:nvPicPr>
          <p:cNvPr id="9" name="Picture 8" descr="cloud-alt-lightblu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026" y="1059656"/>
            <a:ext cx="694784" cy="436764"/>
          </a:xfrm>
          <a:prstGeom prst="rect">
            <a:avLst/>
          </a:prstGeom>
        </p:spPr>
      </p:pic>
      <p:pic>
        <p:nvPicPr>
          <p:cNvPr id="10" name="Picture 9" descr="cloud-lightblu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695" y="1071563"/>
            <a:ext cx="662896" cy="416718"/>
          </a:xfrm>
          <a:prstGeom prst="rect">
            <a:avLst/>
          </a:prstGeom>
        </p:spPr>
      </p:pic>
      <p:pic>
        <p:nvPicPr>
          <p:cNvPr id="11" name="Picture 10" descr="datacenters-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8584" y="2184788"/>
            <a:ext cx="578577" cy="578633"/>
          </a:xfrm>
          <a:prstGeom prst="rect">
            <a:avLst/>
          </a:prstGeom>
        </p:spPr>
      </p:pic>
      <p:pic>
        <p:nvPicPr>
          <p:cNvPr id="12" name="Picture 11" descr="datastore-gre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3035" y="2186654"/>
            <a:ext cx="378211" cy="575595"/>
          </a:xfrm>
          <a:prstGeom prst="rect">
            <a:avLst/>
          </a:prstGeom>
        </p:spPr>
      </p:pic>
      <p:pic>
        <p:nvPicPr>
          <p:cNvPr id="13" name="Picture 12" descr="datastores-green-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0738" y="2214563"/>
            <a:ext cx="547633" cy="547686"/>
          </a:xfrm>
          <a:prstGeom prst="rect">
            <a:avLst/>
          </a:prstGeom>
        </p:spPr>
      </p:pic>
      <p:pic>
        <p:nvPicPr>
          <p:cNvPr id="14" name="Picture 13"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2699" y="3569413"/>
            <a:ext cx="628715" cy="604118"/>
          </a:xfrm>
          <a:prstGeom prst="rect">
            <a:avLst/>
          </a:prstGeom>
        </p:spPr>
      </p:pic>
      <p:pic>
        <p:nvPicPr>
          <p:cNvPr id="15" name="Picture 14" descr="laptop-black-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3503" y="3615394"/>
            <a:ext cx="597042" cy="545920"/>
          </a:xfrm>
          <a:prstGeom prst="rect">
            <a:avLst/>
          </a:prstGeom>
        </p:spPr>
      </p:pic>
      <p:pic>
        <p:nvPicPr>
          <p:cNvPr id="16" name="Picture 15" descr="envelope-blue-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416" y="1108974"/>
            <a:ext cx="535742" cy="382710"/>
          </a:xfrm>
          <a:prstGeom prst="rect">
            <a:avLst/>
          </a:prstGeom>
        </p:spPr>
      </p:pic>
      <p:pic>
        <p:nvPicPr>
          <p:cNvPr id="18" name="Picture 17" descr="indexer-black-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0832" y="3512339"/>
            <a:ext cx="642882" cy="642945"/>
          </a:xfrm>
          <a:prstGeom prst="rect">
            <a:avLst/>
          </a:prstGeom>
        </p:spPr>
      </p:pic>
      <p:pic>
        <p:nvPicPr>
          <p:cNvPr id="20" name="Picture 19" descr="ipad-black-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30531" y="2190751"/>
            <a:ext cx="416678" cy="583406"/>
          </a:xfrm>
          <a:prstGeom prst="rect">
            <a:avLst/>
          </a:prstGeom>
        </p:spPr>
      </p:pic>
      <p:pic>
        <p:nvPicPr>
          <p:cNvPr id="21" name="Picture 20" descr="iphone-black-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0329" y="2166938"/>
            <a:ext cx="289124" cy="595313"/>
          </a:xfrm>
          <a:prstGeom prst="rect">
            <a:avLst/>
          </a:prstGeom>
        </p:spPr>
      </p:pic>
      <p:pic>
        <p:nvPicPr>
          <p:cNvPr id="23" name="Picture 22" descr="forwarder-black-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7025" y="3500441"/>
            <a:ext cx="654779" cy="654843"/>
          </a:xfrm>
          <a:prstGeom prst="rect">
            <a:avLst/>
          </a:prstGeom>
        </p:spPr>
      </p:pic>
      <p:pic>
        <p:nvPicPr>
          <p:cNvPr id="24" name="Picture 23" descr="lock-gray-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14129" y="928688"/>
            <a:ext cx="399671" cy="559594"/>
          </a:xfrm>
          <a:prstGeom prst="rect">
            <a:avLst/>
          </a:prstGeom>
        </p:spPr>
      </p:pic>
      <p:pic>
        <p:nvPicPr>
          <p:cNvPr id="51" name="Picture 50" descr="server-black-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9455" y="3512347"/>
            <a:ext cx="642882" cy="642945"/>
          </a:xfrm>
          <a:prstGeom prst="rect">
            <a:avLst/>
          </a:prstGeom>
        </p:spPr>
      </p:pic>
      <p:pic>
        <p:nvPicPr>
          <p:cNvPr id="55" name="Picture 54" descr="search-head-black-2.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80739" y="3464722"/>
            <a:ext cx="690498" cy="690566"/>
          </a:xfrm>
          <a:prstGeom prst="rect">
            <a:avLst/>
          </a:prstGeom>
        </p:spPr>
      </p:pic>
      <p:pic>
        <p:nvPicPr>
          <p:cNvPr id="47" name="Picture 46" descr="android-green-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9943" y="2155032"/>
            <a:ext cx="504776" cy="631031"/>
          </a:xfrm>
          <a:prstGeom prst="rect">
            <a:avLst/>
          </a:prstGeom>
        </p:spPr>
      </p:pic>
      <p:pic>
        <p:nvPicPr>
          <p:cNvPr id="58" name="Picture 57" descr="magnifying-glass-blue-2.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3785" y="1027294"/>
            <a:ext cx="508550" cy="508600"/>
          </a:xfrm>
          <a:prstGeom prst="rect">
            <a:avLst/>
          </a:prstGeom>
        </p:spPr>
      </p:pic>
      <p:sp>
        <p:nvSpPr>
          <p:cNvPr id="59" name="TextBox 58"/>
          <p:cNvSpPr txBox="1"/>
          <p:nvPr/>
        </p:nvSpPr>
        <p:spPr>
          <a:xfrm>
            <a:off x="690451" y="1607343"/>
            <a:ext cx="488242" cy="225062"/>
          </a:xfrm>
          <a:prstGeom prst="rect">
            <a:avLst/>
          </a:prstGeom>
          <a:noFill/>
        </p:spPr>
        <p:txBody>
          <a:bodyPr wrap="none" lIns="51426" tIns="25713" rIns="51426" bIns="25713" rtlCol="0">
            <a:spAutoFit/>
          </a:bodyPr>
          <a:lstStyle/>
          <a:p>
            <a:r>
              <a:rPr lang="en-US" sz="1100" dirty="0"/>
              <a:t>search</a:t>
            </a:r>
          </a:p>
        </p:txBody>
      </p:sp>
      <p:sp>
        <p:nvSpPr>
          <p:cNvPr id="60" name="TextBox 59"/>
          <p:cNvSpPr txBox="1"/>
          <p:nvPr/>
        </p:nvSpPr>
        <p:spPr>
          <a:xfrm>
            <a:off x="1892786" y="1607343"/>
            <a:ext cx="636161" cy="225062"/>
          </a:xfrm>
          <a:prstGeom prst="rect">
            <a:avLst/>
          </a:prstGeom>
          <a:noFill/>
        </p:spPr>
        <p:txBody>
          <a:bodyPr wrap="none" lIns="51426" tIns="25713" rIns="51426" bIns="25713" rtlCol="0">
            <a:spAutoFit/>
          </a:bodyPr>
          <a:lstStyle/>
          <a:p>
            <a:r>
              <a:rPr lang="en-US" sz="1100" dirty="0"/>
              <a:t>bar chart</a:t>
            </a:r>
          </a:p>
        </p:txBody>
      </p:sp>
      <p:sp>
        <p:nvSpPr>
          <p:cNvPr id="61" name="TextBox 60"/>
          <p:cNvSpPr txBox="1"/>
          <p:nvPr/>
        </p:nvSpPr>
        <p:spPr>
          <a:xfrm>
            <a:off x="3237972" y="1607343"/>
            <a:ext cx="341887" cy="225062"/>
          </a:xfrm>
          <a:prstGeom prst="rect">
            <a:avLst/>
          </a:prstGeom>
          <a:noFill/>
        </p:spPr>
        <p:txBody>
          <a:bodyPr wrap="none" lIns="51426" tIns="25713" rIns="51426" bIns="25713" rtlCol="0">
            <a:spAutoFit/>
          </a:bodyPr>
          <a:lstStyle/>
          <a:p>
            <a:r>
              <a:rPr lang="en-US" sz="1100" dirty="0"/>
              <a:t>lock</a:t>
            </a:r>
          </a:p>
        </p:txBody>
      </p:sp>
      <p:sp>
        <p:nvSpPr>
          <p:cNvPr id="62" name="TextBox 61"/>
          <p:cNvSpPr txBox="1"/>
          <p:nvPr/>
        </p:nvSpPr>
        <p:spPr>
          <a:xfrm>
            <a:off x="4392689" y="1607343"/>
            <a:ext cx="425624" cy="225062"/>
          </a:xfrm>
          <a:prstGeom prst="rect">
            <a:avLst/>
          </a:prstGeom>
          <a:noFill/>
        </p:spPr>
        <p:txBody>
          <a:bodyPr wrap="none" lIns="51426" tIns="25713" rIns="51426" bIns="25713" rtlCol="0">
            <a:spAutoFit/>
          </a:bodyPr>
          <a:lstStyle/>
          <a:p>
            <a:r>
              <a:rPr lang="en-US" sz="1100" dirty="0"/>
              <a:t>cloud</a:t>
            </a:r>
          </a:p>
        </p:txBody>
      </p:sp>
      <p:sp>
        <p:nvSpPr>
          <p:cNvPr id="63" name="TextBox 62"/>
          <p:cNvSpPr txBox="1"/>
          <p:nvPr/>
        </p:nvSpPr>
        <p:spPr>
          <a:xfrm>
            <a:off x="5571219" y="1607343"/>
            <a:ext cx="757666" cy="225062"/>
          </a:xfrm>
          <a:prstGeom prst="rect">
            <a:avLst/>
          </a:prstGeom>
          <a:noFill/>
        </p:spPr>
        <p:txBody>
          <a:bodyPr wrap="none" lIns="51426" tIns="25713" rIns="51426" bIns="25713" rtlCol="0">
            <a:spAutoFit/>
          </a:bodyPr>
          <a:lstStyle/>
          <a:p>
            <a:r>
              <a:rPr lang="en-US" sz="1100" dirty="0"/>
              <a:t>open cloud</a:t>
            </a:r>
          </a:p>
        </p:txBody>
      </p:sp>
      <p:sp>
        <p:nvSpPr>
          <p:cNvPr id="64" name="TextBox 63"/>
          <p:cNvSpPr txBox="1"/>
          <p:nvPr/>
        </p:nvSpPr>
        <p:spPr>
          <a:xfrm>
            <a:off x="6749745" y="1607343"/>
            <a:ext cx="774656" cy="225062"/>
          </a:xfrm>
          <a:prstGeom prst="rect">
            <a:avLst/>
          </a:prstGeom>
          <a:noFill/>
        </p:spPr>
        <p:txBody>
          <a:bodyPr wrap="none" lIns="51426" tIns="25713" rIns="51426" bIns="25713" rtlCol="0">
            <a:spAutoFit/>
          </a:bodyPr>
          <a:lstStyle/>
          <a:p>
            <a:r>
              <a:rPr lang="en-US" sz="1100" dirty="0"/>
              <a:t>check mark</a:t>
            </a:r>
          </a:p>
        </p:txBody>
      </p:sp>
      <p:sp>
        <p:nvSpPr>
          <p:cNvPr id="65" name="TextBox 64"/>
          <p:cNvSpPr txBox="1"/>
          <p:nvPr/>
        </p:nvSpPr>
        <p:spPr>
          <a:xfrm>
            <a:off x="7880654" y="1607343"/>
            <a:ext cx="645107" cy="225062"/>
          </a:xfrm>
          <a:prstGeom prst="rect">
            <a:avLst/>
          </a:prstGeom>
          <a:noFill/>
        </p:spPr>
        <p:txBody>
          <a:bodyPr wrap="none" lIns="51426" tIns="25713" rIns="51426" bIns="25713" rtlCol="0">
            <a:spAutoFit/>
          </a:bodyPr>
          <a:lstStyle/>
          <a:p>
            <a:r>
              <a:rPr lang="en-US" sz="1100" dirty="0"/>
              <a:t>envelope</a:t>
            </a:r>
          </a:p>
        </p:txBody>
      </p:sp>
      <p:sp>
        <p:nvSpPr>
          <p:cNvPr id="68" name="TextBox 67"/>
          <p:cNvSpPr txBox="1"/>
          <p:nvPr/>
        </p:nvSpPr>
        <p:spPr>
          <a:xfrm>
            <a:off x="5535505" y="2821779"/>
            <a:ext cx="726251" cy="225062"/>
          </a:xfrm>
          <a:prstGeom prst="rect">
            <a:avLst/>
          </a:prstGeom>
          <a:noFill/>
        </p:spPr>
        <p:txBody>
          <a:bodyPr wrap="none" lIns="51426" tIns="25713" rIns="51426" bIns="25713" rtlCol="0">
            <a:spAutoFit/>
          </a:bodyPr>
          <a:lstStyle/>
          <a:p>
            <a:r>
              <a:rPr lang="en-US" sz="1100" dirty="0"/>
              <a:t>storage - 3</a:t>
            </a:r>
          </a:p>
        </p:txBody>
      </p:sp>
      <p:sp>
        <p:nvSpPr>
          <p:cNvPr id="69" name="TextBox 68"/>
          <p:cNvSpPr txBox="1"/>
          <p:nvPr/>
        </p:nvSpPr>
        <p:spPr>
          <a:xfrm>
            <a:off x="4368881" y="2821779"/>
            <a:ext cx="543747" cy="225062"/>
          </a:xfrm>
          <a:prstGeom prst="rect">
            <a:avLst/>
          </a:prstGeom>
          <a:noFill/>
        </p:spPr>
        <p:txBody>
          <a:bodyPr wrap="none" lIns="51426" tIns="25713" rIns="51426" bIns="25713" rtlCol="0">
            <a:spAutoFit/>
          </a:bodyPr>
          <a:lstStyle/>
          <a:p>
            <a:r>
              <a:rPr lang="en-US" sz="1100" dirty="0"/>
              <a:t>storage</a:t>
            </a:r>
          </a:p>
        </p:txBody>
      </p:sp>
      <p:sp>
        <p:nvSpPr>
          <p:cNvPr id="70" name="TextBox 69"/>
          <p:cNvSpPr txBox="1"/>
          <p:nvPr/>
        </p:nvSpPr>
        <p:spPr>
          <a:xfrm>
            <a:off x="3190354" y="2821779"/>
            <a:ext cx="510923" cy="225062"/>
          </a:xfrm>
          <a:prstGeom prst="rect">
            <a:avLst/>
          </a:prstGeom>
          <a:noFill/>
        </p:spPr>
        <p:txBody>
          <a:bodyPr wrap="none" lIns="51426" tIns="25713" rIns="51426" bIns="25713" rtlCol="0">
            <a:spAutoFit/>
          </a:bodyPr>
          <a:lstStyle/>
          <a:p>
            <a:r>
              <a:rPr lang="en-US" sz="1100" dirty="0"/>
              <a:t>iPhone</a:t>
            </a:r>
          </a:p>
        </p:txBody>
      </p:sp>
      <p:sp>
        <p:nvSpPr>
          <p:cNvPr id="71" name="TextBox 70"/>
          <p:cNvSpPr txBox="1"/>
          <p:nvPr/>
        </p:nvSpPr>
        <p:spPr>
          <a:xfrm>
            <a:off x="2071347" y="2821779"/>
            <a:ext cx="356383" cy="225062"/>
          </a:xfrm>
          <a:prstGeom prst="rect">
            <a:avLst/>
          </a:prstGeom>
          <a:noFill/>
        </p:spPr>
        <p:txBody>
          <a:bodyPr wrap="none" lIns="51426" tIns="25713" rIns="51426" bIns="25713" rtlCol="0">
            <a:spAutoFit/>
          </a:bodyPr>
          <a:lstStyle/>
          <a:p>
            <a:r>
              <a:rPr lang="en-US" sz="1100" dirty="0" err="1"/>
              <a:t>iPad</a:t>
            </a:r>
            <a:endParaRPr lang="en-US" sz="1100" dirty="0"/>
          </a:p>
        </p:txBody>
      </p:sp>
      <p:sp>
        <p:nvSpPr>
          <p:cNvPr id="72" name="TextBox 71"/>
          <p:cNvSpPr txBox="1"/>
          <p:nvPr/>
        </p:nvSpPr>
        <p:spPr>
          <a:xfrm>
            <a:off x="619021" y="2821779"/>
            <a:ext cx="559807" cy="225062"/>
          </a:xfrm>
          <a:prstGeom prst="rect">
            <a:avLst/>
          </a:prstGeom>
          <a:noFill/>
        </p:spPr>
        <p:txBody>
          <a:bodyPr wrap="none" lIns="51426" tIns="25713" rIns="51426" bIns="25713" rtlCol="0">
            <a:spAutoFit/>
          </a:bodyPr>
          <a:lstStyle/>
          <a:p>
            <a:r>
              <a:rPr lang="en-US" sz="1100" dirty="0"/>
              <a:t>android</a:t>
            </a:r>
          </a:p>
        </p:txBody>
      </p:sp>
      <p:sp>
        <p:nvSpPr>
          <p:cNvPr id="73" name="TextBox 72"/>
          <p:cNvSpPr txBox="1"/>
          <p:nvPr/>
        </p:nvSpPr>
        <p:spPr>
          <a:xfrm>
            <a:off x="619021" y="4250530"/>
            <a:ext cx="471718" cy="225062"/>
          </a:xfrm>
          <a:prstGeom prst="rect">
            <a:avLst/>
          </a:prstGeom>
          <a:noFill/>
        </p:spPr>
        <p:txBody>
          <a:bodyPr wrap="none" lIns="51426" tIns="25713" rIns="51426" bIns="25713" rtlCol="0">
            <a:spAutoFit/>
          </a:bodyPr>
          <a:lstStyle/>
          <a:p>
            <a:r>
              <a:rPr lang="en-US" sz="1100" dirty="0"/>
              <a:t>server</a:t>
            </a:r>
          </a:p>
        </p:txBody>
      </p:sp>
      <p:sp>
        <p:nvSpPr>
          <p:cNvPr id="74" name="TextBox 73"/>
          <p:cNvSpPr txBox="1"/>
          <p:nvPr/>
        </p:nvSpPr>
        <p:spPr>
          <a:xfrm>
            <a:off x="1964209" y="4250530"/>
            <a:ext cx="544874" cy="225062"/>
          </a:xfrm>
          <a:prstGeom prst="rect">
            <a:avLst/>
          </a:prstGeom>
          <a:noFill/>
        </p:spPr>
        <p:txBody>
          <a:bodyPr wrap="none" lIns="51426" tIns="25713" rIns="51426" bIns="25713" rtlCol="0">
            <a:spAutoFit/>
          </a:bodyPr>
          <a:lstStyle/>
          <a:p>
            <a:r>
              <a:rPr lang="en-US" sz="1100" dirty="0"/>
              <a:t>indexer</a:t>
            </a:r>
          </a:p>
        </p:txBody>
      </p:sp>
      <p:sp>
        <p:nvSpPr>
          <p:cNvPr id="75" name="TextBox 74"/>
          <p:cNvSpPr txBox="1"/>
          <p:nvPr/>
        </p:nvSpPr>
        <p:spPr>
          <a:xfrm>
            <a:off x="3107023" y="4250530"/>
            <a:ext cx="695315" cy="225062"/>
          </a:xfrm>
          <a:prstGeom prst="rect">
            <a:avLst/>
          </a:prstGeom>
          <a:noFill/>
        </p:spPr>
        <p:txBody>
          <a:bodyPr wrap="none" lIns="51426" tIns="25713" rIns="51426" bIns="25713" rtlCol="0">
            <a:spAutoFit/>
          </a:bodyPr>
          <a:lstStyle/>
          <a:p>
            <a:r>
              <a:rPr lang="en-US" sz="1100" dirty="0"/>
              <a:t>forwarder</a:t>
            </a:r>
          </a:p>
        </p:txBody>
      </p:sp>
      <p:sp>
        <p:nvSpPr>
          <p:cNvPr id="76" name="TextBox 75"/>
          <p:cNvSpPr txBox="1"/>
          <p:nvPr/>
        </p:nvSpPr>
        <p:spPr>
          <a:xfrm>
            <a:off x="4321264" y="4238624"/>
            <a:ext cx="813312" cy="225062"/>
          </a:xfrm>
          <a:prstGeom prst="rect">
            <a:avLst/>
          </a:prstGeom>
          <a:noFill/>
        </p:spPr>
        <p:txBody>
          <a:bodyPr wrap="none" lIns="51426" tIns="25713" rIns="51426" bIns="25713" rtlCol="0">
            <a:spAutoFit/>
          </a:bodyPr>
          <a:lstStyle/>
          <a:p>
            <a:r>
              <a:rPr lang="en-US" sz="1100" dirty="0"/>
              <a:t>search head</a:t>
            </a:r>
          </a:p>
        </p:txBody>
      </p:sp>
      <p:sp>
        <p:nvSpPr>
          <p:cNvPr id="77" name="TextBox 76"/>
          <p:cNvSpPr txBox="1"/>
          <p:nvPr/>
        </p:nvSpPr>
        <p:spPr>
          <a:xfrm>
            <a:off x="6825709" y="4246930"/>
            <a:ext cx="563211" cy="221205"/>
          </a:xfrm>
          <a:prstGeom prst="rect">
            <a:avLst/>
          </a:prstGeom>
          <a:noFill/>
        </p:spPr>
        <p:txBody>
          <a:bodyPr wrap="none" lIns="51426" tIns="25713" rIns="51426" bIns="25713" rtlCol="0">
            <a:spAutoFit/>
          </a:bodyPr>
          <a:lstStyle/>
          <a:p>
            <a:r>
              <a:rPr lang="en-US" sz="1100" dirty="0"/>
              <a:t>desktop</a:t>
            </a:r>
          </a:p>
        </p:txBody>
      </p:sp>
      <p:sp>
        <p:nvSpPr>
          <p:cNvPr id="78" name="TextBox 77"/>
          <p:cNvSpPr txBox="1"/>
          <p:nvPr/>
        </p:nvSpPr>
        <p:spPr>
          <a:xfrm>
            <a:off x="7976829" y="4246930"/>
            <a:ext cx="482044" cy="225062"/>
          </a:xfrm>
          <a:prstGeom prst="rect">
            <a:avLst/>
          </a:prstGeom>
          <a:noFill/>
        </p:spPr>
        <p:txBody>
          <a:bodyPr wrap="none" lIns="51426" tIns="25713" rIns="51426" bIns="25713" rtlCol="0">
            <a:spAutoFit/>
          </a:bodyPr>
          <a:lstStyle/>
          <a:p>
            <a:r>
              <a:rPr lang="en-US" sz="1100" dirty="0"/>
              <a:t>laptop</a:t>
            </a:r>
          </a:p>
        </p:txBody>
      </p:sp>
      <p:sp>
        <p:nvSpPr>
          <p:cNvPr id="79" name="TextBox 78"/>
          <p:cNvSpPr txBox="1"/>
          <p:nvPr/>
        </p:nvSpPr>
        <p:spPr>
          <a:xfrm>
            <a:off x="7844941" y="2830193"/>
            <a:ext cx="745804" cy="225062"/>
          </a:xfrm>
          <a:prstGeom prst="rect">
            <a:avLst/>
          </a:prstGeom>
          <a:noFill/>
        </p:spPr>
        <p:txBody>
          <a:bodyPr wrap="none" lIns="51426" tIns="25713" rIns="51426" bIns="25713" rtlCol="0">
            <a:spAutoFit/>
          </a:bodyPr>
          <a:lstStyle/>
          <a:p>
            <a:r>
              <a:rPr lang="en-US" sz="1100" dirty="0"/>
              <a:t>datacenter</a:t>
            </a:r>
          </a:p>
        </p:txBody>
      </p:sp>
      <p:pic>
        <p:nvPicPr>
          <p:cNvPr id="2" name="Picture 1" descr="SplunkServer.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34092" y="3480220"/>
            <a:ext cx="670972" cy="671038"/>
          </a:xfrm>
          <a:prstGeom prst="rect">
            <a:avLst/>
          </a:prstGeom>
        </p:spPr>
      </p:pic>
      <p:sp>
        <p:nvSpPr>
          <p:cNvPr id="48" name="TextBox 47"/>
          <p:cNvSpPr txBox="1"/>
          <p:nvPr/>
        </p:nvSpPr>
        <p:spPr>
          <a:xfrm>
            <a:off x="5536243" y="4250530"/>
            <a:ext cx="897274" cy="225062"/>
          </a:xfrm>
          <a:prstGeom prst="rect">
            <a:avLst/>
          </a:prstGeom>
          <a:noFill/>
        </p:spPr>
        <p:txBody>
          <a:bodyPr wrap="none" lIns="51426" tIns="25713" rIns="51426" bIns="25713" rtlCol="0">
            <a:spAutoFit/>
          </a:bodyPr>
          <a:lstStyle/>
          <a:p>
            <a:r>
              <a:rPr lang="en-US" sz="1100" dirty="0" err="1"/>
              <a:t>Splunk</a:t>
            </a:r>
            <a:r>
              <a:rPr lang="en-US" sz="1100" dirty="0"/>
              <a:t> server</a:t>
            </a:r>
          </a:p>
        </p:txBody>
      </p:sp>
      <p:pic>
        <p:nvPicPr>
          <p:cNvPr id="49" name="Picture 48" descr="firewall-red-2.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38062" y="2295319"/>
            <a:ext cx="607169" cy="459759"/>
          </a:xfrm>
          <a:prstGeom prst="rect">
            <a:avLst/>
          </a:prstGeom>
        </p:spPr>
      </p:pic>
      <p:sp>
        <p:nvSpPr>
          <p:cNvPr id="50" name="TextBox 49"/>
          <p:cNvSpPr txBox="1"/>
          <p:nvPr/>
        </p:nvSpPr>
        <p:spPr>
          <a:xfrm>
            <a:off x="6785726" y="2830085"/>
            <a:ext cx="540718" cy="225062"/>
          </a:xfrm>
          <a:prstGeom prst="rect">
            <a:avLst/>
          </a:prstGeom>
          <a:noFill/>
        </p:spPr>
        <p:txBody>
          <a:bodyPr wrap="none" lIns="51426" tIns="25713" rIns="51426" bIns="25713" rtlCol="0">
            <a:spAutoFit/>
          </a:bodyPr>
          <a:lstStyle/>
          <a:p>
            <a:r>
              <a:rPr lang="en-US" sz="1100" dirty="0"/>
              <a:t>firewall</a:t>
            </a:r>
          </a:p>
        </p:txBody>
      </p:sp>
    </p:spTree>
    <p:extLst>
      <p:ext uri="{BB962C8B-B14F-4D97-AF65-F5344CB8AC3E}">
        <p14:creationId xmlns:p14="http://schemas.microsoft.com/office/powerpoint/2010/main" val="4015260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Splunk</a:t>
            </a:r>
            <a:r>
              <a:rPr lang="en-US" dirty="0" smtClean="0"/>
              <a:t> Icons Cont’d</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37</a:t>
            </a:fld>
            <a:endParaRPr lang="en-US"/>
          </a:p>
        </p:txBody>
      </p:sp>
      <p:pic>
        <p:nvPicPr>
          <p:cNvPr id="4" name="Picture 3" descr="globe-blu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311" y="1032903"/>
            <a:ext cx="499126" cy="499174"/>
          </a:xfrm>
          <a:prstGeom prst="rect">
            <a:avLst/>
          </a:prstGeom>
        </p:spPr>
      </p:pic>
      <p:pic>
        <p:nvPicPr>
          <p:cNvPr id="5" name="Picture 4" descr="log-file-gra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98" y="2253872"/>
            <a:ext cx="462109" cy="577692"/>
          </a:xfrm>
          <a:prstGeom prst="rect">
            <a:avLst/>
          </a:prstGeom>
        </p:spPr>
      </p:pic>
      <p:pic>
        <p:nvPicPr>
          <p:cNvPr id="7" name="Picture 6" descr="network-blu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169" y="1044964"/>
            <a:ext cx="490470" cy="490517"/>
          </a:xfrm>
          <a:prstGeom prst="rect">
            <a:avLst/>
          </a:prstGeom>
        </p:spPr>
      </p:pic>
      <p:pic>
        <p:nvPicPr>
          <p:cNvPr id="8" name="Picture 7" descr="person-blu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766" y="3505466"/>
            <a:ext cx="484860" cy="530368"/>
          </a:xfrm>
          <a:prstGeom prst="rect">
            <a:avLst/>
          </a:prstGeom>
        </p:spPr>
      </p:pic>
      <p:pic>
        <p:nvPicPr>
          <p:cNvPr id="9" name="Picture 8" descr="router-green-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63" y="2315733"/>
            <a:ext cx="580455" cy="580511"/>
          </a:xfrm>
          <a:prstGeom prst="rect">
            <a:avLst/>
          </a:prstGeom>
        </p:spPr>
      </p:pic>
      <p:pic>
        <p:nvPicPr>
          <p:cNvPr id="10" name="Picture 9" descr="tools-blue-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1604" y="1039355"/>
            <a:ext cx="517412" cy="530146"/>
          </a:xfrm>
          <a:prstGeom prst="rect">
            <a:avLst/>
          </a:prstGeom>
        </p:spPr>
      </p:pic>
      <p:pic>
        <p:nvPicPr>
          <p:cNvPr id="11" name="Picture 10" descr="users-blue-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0817" y="3649695"/>
            <a:ext cx="818698" cy="464500"/>
          </a:xfrm>
          <a:prstGeom prst="rect">
            <a:avLst/>
          </a:prstGeom>
        </p:spPr>
      </p:pic>
      <p:pic>
        <p:nvPicPr>
          <p:cNvPr id="14" name="Picture 13" descr="script-gray-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6767" y="2201368"/>
            <a:ext cx="511197" cy="671012"/>
          </a:xfrm>
          <a:prstGeom prst="rect">
            <a:avLst/>
          </a:prstGeom>
        </p:spPr>
      </p:pic>
      <p:pic>
        <p:nvPicPr>
          <p:cNvPr id="15" name="Picture 14" descr="vm-lightblue-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8233" y="1106857"/>
            <a:ext cx="619073" cy="442238"/>
          </a:xfrm>
          <a:prstGeom prst="rect">
            <a:avLst/>
          </a:prstGeom>
        </p:spPr>
      </p:pic>
      <p:pic>
        <p:nvPicPr>
          <p:cNvPr id="16" name="Picture 15" descr="virtual-server-lightblue-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7490" y="1016465"/>
            <a:ext cx="535742" cy="513915"/>
          </a:xfrm>
          <a:prstGeom prst="rect">
            <a:avLst/>
          </a:prstGeom>
        </p:spPr>
      </p:pic>
      <p:pic>
        <p:nvPicPr>
          <p:cNvPr id="17" name="Picture 16" descr="load-balancer-green-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94996" y="2169304"/>
            <a:ext cx="711211" cy="711281"/>
          </a:xfrm>
          <a:prstGeom prst="rect">
            <a:avLst/>
          </a:prstGeom>
        </p:spPr>
      </p:pic>
      <p:pic>
        <p:nvPicPr>
          <p:cNvPr id="18" name="Picture 17" descr="shopping-cart-red-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48491" y="2346816"/>
            <a:ext cx="618559" cy="424196"/>
          </a:xfrm>
          <a:prstGeom prst="rect">
            <a:avLst/>
          </a:prstGeom>
        </p:spPr>
      </p:pic>
      <p:pic>
        <p:nvPicPr>
          <p:cNvPr id="19" name="Picture 18" descr="gears-gray-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39323" y="3566351"/>
            <a:ext cx="559539" cy="559594"/>
          </a:xfrm>
          <a:prstGeom prst="rect">
            <a:avLst/>
          </a:prstGeom>
        </p:spPr>
      </p:pic>
      <p:pic>
        <p:nvPicPr>
          <p:cNvPr id="20" name="Picture 19" descr="gear-gray-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38879" y="3566655"/>
            <a:ext cx="525218" cy="525269"/>
          </a:xfrm>
          <a:prstGeom prst="rect">
            <a:avLst/>
          </a:prstGeom>
        </p:spPr>
      </p:pic>
      <p:pic>
        <p:nvPicPr>
          <p:cNvPr id="21" name="Picture 20" descr="app-alt-orange-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6703" y="1096648"/>
            <a:ext cx="630977" cy="450742"/>
          </a:xfrm>
          <a:prstGeom prst="rect">
            <a:avLst/>
          </a:prstGeom>
        </p:spPr>
      </p:pic>
      <p:pic>
        <p:nvPicPr>
          <p:cNvPr id="23" name="Picture 22" descr="messaging-lightblue-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49182" y="3602070"/>
            <a:ext cx="649443" cy="538162"/>
          </a:xfrm>
          <a:prstGeom prst="rect">
            <a:avLst/>
          </a:prstGeom>
        </p:spPr>
      </p:pic>
      <p:pic>
        <p:nvPicPr>
          <p:cNvPr id="24" name="Picture 23" descr="rfid-blue-2.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4230" y="2215749"/>
            <a:ext cx="494559" cy="633503"/>
          </a:xfrm>
          <a:prstGeom prst="rect">
            <a:avLst/>
          </a:prstGeom>
        </p:spPr>
      </p:pic>
      <p:pic>
        <p:nvPicPr>
          <p:cNvPr id="25" name="Picture 24" descr="tag-lightorange-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090222" y="3574225"/>
            <a:ext cx="510842" cy="510892"/>
          </a:xfrm>
          <a:prstGeom prst="rect">
            <a:avLst/>
          </a:prstGeom>
        </p:spPr>
      </p:pic>
      <p:sp>
        <p:nvSpPr>
          <p:cNvPr id="26" name="TextBox 25"/>
          <p:cNvSpPr txBox="1"/>
          <p:nvPr/>
        </p:nvSpPr>
        <p:spPr>
          <a:xfrm>
            <a:off x="433214" y="1632432"/>
            <a:ext cx="753087" cy="225062"/>
          </a:xfrm>
          <a:prstGeom prst="rect">
            <a:avLst/>
          </a:prstGeom>
          <a:noFill/>
        </p:spPr>
        <p:txBody>
          <a:bodyPr wrap="none" lIns="51426" tIns="25713" rIns="51426" bIns="25713" rtlCol="0">
            <a:spAutoFit/>
          </a:bodyPr>
          <a:lstStyle/>
          <a:p>
            <a:r>
              <a:rPr lang="en-US" sz="1100" dirty="0"/>
              <a:t>application</a:t>
            </a:r>
          </a:p>
        </p:txBody>
      </p:sp>
      <p:sp>
        <p:nvSpPr>
          <p:cNvPr id="27" name="TextBox 26"/>
          <p:cNvSpPr txBox="1"/>
          <p:nvPr/>
        </p:nvSpPr>
        <p:spPr>
          <a:xfrm>
            <a:off x="1533388" y="1640937"/>
            <a:ext cx="1029837" cy="225062"/>
          </a:xfrm>
          <a:prstGeom prst="rect">
            <a:avLst/>
          </a:prstGeom>
          <a:noFill/>
        </p:spPr>
        <p:txBody>
          <a:bodyPr wrap="none" lIns="51426" tIns="25713" rIns="51426" bIns="25713" rtlCol="0">
            <a:spAutoFit/>
          </a:bodyPr>
          <a:lstStyle/>
          <a:p>
            <a:r>
              <a:rPr lang="en-US" sz="1100" dirty="0"/>
              <a:t>virtual machine</a:t>
            </a:r>
          </a:p>
        </p:txBody>
      </p:sp>
      <p:sp>
        <p:nvSpPr>
          <p:cNvPr id="28" name="TextBox 27"/>
          <p:cNvSpPr txBox="1"/>
          <p:nvPr/>
        </p:nvSpPr>
        <p:spPr>
          <a:xfrm>
            <a:off x="2976182" y="1629030"/>
            <a:ext cx="877058" cy="225062"/>
          </a:xfrm>
          <a:prstGeom prst="rect">
            <a:avLst/>
          </a:prstGeom>
          <a:noFill/>
        </p:spPr>
        <p:txBody>
          <a:bodyPr wrap="none" lIns="51426" tIns="25713" rIns="51426" bIns="25713" rtlCol="0">
            <a:spAutoFit/>
          </a:bodyPr>
          <a:lstStyle/>
          <a:p>
            <a:r>
              <a:rPr lang="en-US" sz="1100" dirty="0"/>
              <a:t>virtual server</a:t>
            </a:r>
          </a:p>
        </p:txBody>
      </p:sp>
      <p:sp>
        <p:nvSpPr>
          <p:cNvPr id="29" name="TextBox 28"/>
          <p:cNvSpPr txBox="1"/>
          <p:nvPr/>
        </p:nvSpPr>
        <p:spPr>
          <a:xfrm>
            <a:off x="4420208" y="1632432"/>
            <a:ext cx="594814" cy="225062"/>
          </a:xfrm>
          <a:prstGeom prst="rect">
            <a:avLst/>
          </a:prstGeom>
          <a:noFill/>
        </p:spPr>
        <p:txBody>
          <a:bodyPr wrap="none" lIns="51426" tIns="25713" rIns="51426" bIns="25713" rtlCol="0">
            <a:spAutoFit/>
          </a:bodyPr>
          <a:lstStyle/>
          <a:p>
            <a:r>
              <a:rPr lang="en-US" sz="1100" dirty="0"/>
              <a:t>network</a:t>
            </a:r>
          </a:p>
        </p:txBody>
      </p:sp>
      <p:sp>
        <p:nvSpPr>
          <p:cNvPr id="30" name="TextBox 29"/>
          <p:cNvSpPr txBox="1"/>
          <p:nvPr/>
        </p:nvSpPr>
        <p:spPr>
          <a:xfrm>
            <a:off x="5568994" y="1649442"/>
            <a:ext cx="959892" cy="225062"/>
          </a:xfrm>
          <a:prstGeom prst="rect">
            <a:avLst/>
          </a:prstGeom>
          <a:noFill/>
        </p:spPr>
        <p:txBody>
          <a:bodyPr wrap="none" lIns="51426" tIns="25713" rIns="51426" bIns="25713" rtlCol="0">
            <a:spAutoFit/>
          </a:bodyPr>
          <a:lstStyle/>
          <a:p>
            <a:r>
              <a:rPr lang="en-US" sz="1100" dirty="0"/>
              <a:t>www or global</a:t>
            </a:r>
          </a:p>
        </p:txBody>
      </p:sp>
      <p:sp>
        <p:nvSpPr>
          <p:cNvPr id="31" name="TextBox 30"/>
          <p:cNvSpPr txBox="1"/>
          <p:nvPr/>
        </p:nvSpPr>
        <p:spPr>
          <a:xfrm>
            <a:off x="7123932" y="1632432"/>
            <a:ext cx="393856" cy="225062"/>
          </a:xfrm>
          <a:prstGeom prst="rect">
            <a:avLst/>
          </a:prstGeom>
          <a:noFill/>
        </p:spPr>
        <p:txBody>
          <a:bodyPr wrap="none" lIns="51426" tIns="25713" rIns="51426" bIns="25713" rtlCol="0">
            <a:spAutoFit/>
          </a:bodyPr>
          <a:lstStyle/>
          <a:p>
            <a:r>
              <a:rPr lang="en-US" sz="1100" dirty="0"/>
              <a:t>tools</a:t>
            </a:r>
          </a:p>
        </p:txBody>
      </p:sp>
      <p:sp>
        <p:nvSpPr>
          <p:cNvPr id="32" name="TextBox 31"/>
          <p:cNvSpPr txBox="1"/>
          <p:nvPr/>
        </p:nvSpPr>
        <p:spPr>
          <a:xfrm>
            <a:off x="514839" y="2965930"/>
            <a:ext cx="494793" cy="225062"/>
          </a:xfrm>
          <a:prstGeom prst="rect">
            <a:avLst/>
          </a:prstGeom>
          <a:noFill/>
        </p:spPr>
        <p:txBody>
          <a:bodyPr wrap="none" lIns="51426" tIns="25713" rIns="51426" bIns="25713" rtlCol="0">
            <a:spAutoFit/>
          </a:bodyPr>
          <a:lstStyle/>
          <a:p>
            <a:r>
              <a:rPr lang="en-US" sz="1100" dirty="0"/>
              <a:t>log file</a:t>
            </a:r>
          </a:p>
        </p:txBody>
      </p:sp>
      <p:sp>
        <p:nvSpPr>
          <p:cNvPr id="33" name="TextBox 32"/>
          <p:cNvSpPr txBox="1"/>
          <p:nvPr/>
        </p:nvSpPr>
        <p:spPr>
          <a:xfrm>
            <a:off x="1841707" y="2974435"/>
            <a:ext cx="373570" cy="225062"/>
          </a:xfrm>
          <a:prstGeom prst="rect">
            <a:avLst/>
          </a:prstGeom>
          <a:noFill/>
        </p:spPr>
        <p:txBody>
          <a:bodyPr wrap="none" lIns="51426" tIns="25713" rIns="51426" bIns="25713" rtlCol="0">
            <a:spAutoFit/>
          </a:bodyPr>
          <a:lstStyle/>
          <a:p>
            <a:r>
              <a:rPr lang="en-US" sz="1100" dirty="0"/>
              <a:t>RFID</a:t>
            </a:r>
          </a:p>
        </p:txBody>
      </p:sp>
      <p:sp>
        <p:nvSpPr>
          <p:cNvPr id="34" name="TextBox 33"/>
          <p:cNvSpPr txBox="1"/>
          <p:nvPr/>
        </p:nvSpPr>
        <p:spPr>
          <a:xfrm>
            <a:off x="3134989" y="2962528"/>
            <a:ext cx="478930" cy="225062"/>
          </a:xfrm>
          <a:prstGeom prst="rect">
            <a:avLst/>
          </a:prstGeom>
          <a:noFill/>
        </p:spPr>
        <p:txBody>
          <a:bodyPr wrap="none" lIns="51426" tIns="25713" rIns="51426" bIns="25713" rtlCol="0">
            <a:spAutoFit/>
          </a:bodyPr>
          <a:lstStyle/>
          <a:p>
            <a:r>
              <a:rPr lang="en-US" sz="1100" dirty="0"/>
              <a:t>router</a:t>
            </a:r>
          </a:p>
        </p:txBody>
      </p:sp>
      <p:sp>
        <p:nvSpPr>
          <p:cNvPr id="35" name="TextBox 34"/>
          <p:cNvSpPr txBox="1"/>
          <p:nvPr/>
        </p:nvSpPr>
        <p:spPr>
          <a:xfrm>
            <a:off x="4331214" y="2982940"/>
            <a:ext cx="897274" cy="225062"/>
          </a:xfrm>
          <a:prstGeom prst="rect">
            <a:avLst/>
          </a:prstGeom>
          <a:noFill/>
        </p:spPr>
        <p:txBody>
          <a:bodyPr wrap="none" lIns="51426" tIns="25713" rIns="51426" bIns="25713" rtlCol="0">
            <a:spAutoFit/>
          </a:bodyPr>
          <a:lstStyle/>
          <a:p>
            <a:r>
              <a:rPr lang="en-US" sz="1100" dirty="0"/>
              <a:t>load balancer</a:t>
            </a:r>
          </a:p>
        </p:txBody>
      </p:sp>
      <p:sp>
        <p:nvSpPr>
          <p:cNvPr id="36" name="TextBox 35"/>
          <p:cNvSpPr txBox="1"/>
          <p:nvPr/>
        </p:nvSpPr>
        <p:spPr>
          <a:xfrm>
            <a:off x="5841512" y="2966129"/>
            <a:ext cx="428793" cy="225062"/>
          </a:xfrm>
          <a:prstGeom prst="rect">
            <a:avLst/>
          </a:prstGeom>
          <a:noFill/>
        </p:spPr>
        <p:txBody>
          <a:bodyPr wrap="none" lIns="51426" tIns="25713" rIns="51426" bIns="25713" rtlCol="0">
            <a:spAutoFit/>
          </a:bodyPr>
          <a:lstStyle/>
          <a:p>
            <a:r>
              <a:rPr lang="en-US" sz="1100" dirty="0"/>
              <a:t>script</a:t>
            </a:r>
          </a:p>
        </p:txBody>
      </p:sp>
      <p:sp>
        <p:nvSpPr>
          <p:cNvPr id="37" name="TextBox 36"/>
          <p:cNvSpPr txBox="1"/>
          <p:nvPr/>
        </p:nvSpPr>
        <p:spPr>
          <a:xfrm>
            <a:off x="6865056" y="2966130"/>
            <a:ext cx="901852" cy="225062"/>
          </a:xfrm>
          <a:prstGeom prst="rect">
            <a:avLst/>
          </a:prstGeom>
          <a:noFill/>
        </p:spPr>
        <p:txBody>
          <a:bodyPr wrap="none" lIns="51426" tIns="25713" rIns="51426" bIns="25713" rtlCol="0">
            <a:spAutoFit/>
          </a:bodyPr>
          <a:lstStyle/>
          <a:p>
            <a:r>
              <a:rPr lang="en-US" sz="1100" dirty="0"/>
              <a:t>shopping cart</a:t>
            </a:r>
          </a:p>
        </p:txBody>
      </p:sp>
      <p:sp>
        <p:nvSpPr>
          <p:cNvPr id="38" name="TextBox 37"/>
          <p:cNvSpPr txBox="1"/>
          <p:nvPr/>
        </p:nvSpPr>
        <p:spPr>
          <a:xfrm>
            <a:off x="659406" y="4162394"/>
            <a:ext cx="358144" cy="225062"/>
          </a:xfrm>
          <a:prstGeom prst="rect">
            <a:avLst/>
          </a:prstGeom>
          <a:noFill/>
        </p:spPr>
        <p:txBody>
          <a:bodyPr wrap="none" lIns="51426" tIns="25713" rIns="51426" bIns="25713" rtlCol="0">
            <a:spAutoFit/>
          </a:bodyPr>
          <a:lstStyle/>
          <a:p>
            <a:r>
              <a:rPr lang="en-US" sz="1100" dirty="0"/>
              <a:t>user</a:t>
            </a:r>
          </a:p>
        </p:txBody>
      </p:sp>
      <p:sp>
        <p:nvSpPr>
          <p:cNvPr id="39" name="TextBox 38"/>
          <p:cNvSpPr txBox="1"/>
          <p:nvPr/>
        </p:nvSpPr>
        <p:spPr>
          <a:xfrm>
            <a:off x="1843486" y="4162394"/>
            <a:ext cx="414565" cy="225062"/>
          </a:xfrm>
          <a:prstGeom prst="rect">
            <a:avLst/>
          </a:prstGeom>
          <a:noFill/>
        </p:spPr>
        <p:txBody>
          <a:bodyPr wrap="none" lIns="51426" tIns="25713" rIns="51426" bIns="25713" rtlCol="0">
            <a:spAutoFit/>
          </a:bodyPr>
          <a:lstStyle/>
          <a:p>
            <a:r>
              <a:rPr lang="en-US" sz="1100" dirty="0"/>
              <a:t>users</a:t>
            </a:r>
          </a:p>
        </p:txBody>
      </p:sp>
      <p:sp>
        <p:nvSpPr>
          <p:cNvPr id="40" name="TextBox 39"/>
          <p:cNvSpPr txBox="1"/>
          <p:nvPr/>
        </p:nvSpPr>
        <p:spPr>
          <a:xfrm>
            <a:off x="2984883" y="4150487"/>
            <a:ext cx="926857" cy="225062"/>
          </a:xfrm>
          <a:prstGeom prst="rect">
            <a:avLst/>
          </a:prstGeom>
          <a:noFill/>
        </p:spPr>
        <p:txBody>
          <a:bodyPr wrap="none" lIns="51426" tIns="25713" rIns="51426" bIns="25713" rtlCol="0">
            <a:spAutoFit/>
          </a:bodyPr>
          <a:lstStyle/>
          <a:p>
            <a:r>
              <a:rPr lang="en-US" sz="1100" dirty="0"/>
              <a:t>gears/settings</a:t>
            </a:r>
          </a:p>
        </p:txBody>
      </p:sp>
      <p:sp>
        <p:nvSpPr>
          <p:cNvPr id="41" name="TextBox 40"/>
          <p:cNvSpPr txBox="1"/>
          <p:nvPr/>
        </p:nvSpPr>
        <p:spPr>
          <a:xfrm>
            <a:off x="4518302" y="4162394"/>
            <a:ext cx="363526" cy="225062"/>
          </a:xfrm>
          <a:prstGeom prst="rect">
            <a:avLst/>
          </a:prstGeom>
          <a:noFill/>
        </p:spPr>
        <p:txBody>
          <a:bodyPr wrap="none" lIns="51426" tIns="25713" rIns="51426" bIns="25713" rtlCol="0">
            <a:spAutoFit/>
          </a:bodyPr>
          <a:lstStyle/>
          <a:p>
            <a:r>
              <a:rPr lang="en-US" sz="1100" dirty="0"/>
              <a:t>gear</a:t>
            </a:r>
          </a:p>
        </p:txBody>
      </p:sp>
      <p:sp>
        <p:nvSpPr>
          <p:cNvPr id="42" name="TextBox 41"/>
          <p:cNvSpPr txBox="1"/>
          <p:nvPr/>
        </p:nvSpPr>
        <p:spPr>
          <a:xfrm>
            <a:off x="5637413" y="4171099"/>
            <a:ext cx="717517" cy="225062"/>
          </a:xfrm>
          <a:prstGeom prst="rect">
            <a:avLst/>
          </a:prstGeom>
          <a:noFill/>
        </p:spPr>
        <p:txBody>
          <a:bodyPr wrap="none" lIns="51426" tIns="25713" rIns="51426" bIns="25713" rtlCol="0">
            <a:spAutoFit/>
          </a:bodyPr>
          <a:lstStyle/>
          <a:p>
            <a:r>
              <a:rPr lang="en-US" sz="1100" dirty="0"/>
              <a:t>messaging</a:t>
            </a:r>
          </a:p>
        </p:txBody>
      </p:sp>
      <p:sp>
        <p:nvSpPr>
          <p:cNvPr id="43" name="TextBox 42"/>
          <p:cNvSpPr txBox="1"/>
          <p:nvPr/>
        </p:nvSpPr>
        <p:spPr>
          <a:xfrm>
            <a:off x="7060648" y="4171099"/>
            <a:ext cx="671944" cy="225062"/>
          </a:xfrm>
          <a:prstGeom prst="rect">
            <a:avLst/>
          </a:prstGeom>
          <a:noFill/>
        </p:spPr>
        <p:txBody>
          <a:bodyPr wrap="none" lIns="51426" tIns="25713" rIns="51426" bIns="25713" rtlCol="0">
            <a:spAutoFit/>
          </a:bodyPr>
          <a:lstStyle/>
          <a:p>
            <a:r>
              <a:rPr lang="en-US" sz="1100" dirty="0"/>
              <a:t>tag/ticket</a:t>
            </a:r>
          </a:p>
        </p:txBody>
      </p:sp>
      <p:pic>
        <p:nvPicPr>
          <p:cNvPr id="44" name="Picture 43" descr="document-gray-2.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85718" y="1039134"/>
            <a:ext cx="376214" cy="487733"/>
          </a:xfrm>
          <a:prstGeom prst="rect">
            <a:avLst/>
          </a:prstGeom>
        </p:spPr>
      </p:pic>
      <p:sp>
        <p:nvSpPr>
          <p:cNvPr id="46" name="TextBox 45"/>
          <p:cNvSpPr txBox="1"/>
          <p:nvPr/>
        </p:nvSpPr>
        <p:spPr>
          <a:xfrm>
            <a:off x="8138140" y="1625715"/>
            <a:ext cx="703641" cy="225062"/>
          </a:xfrm>
          <a:prstGeom prst="rect">
            <a:avLst/>
          </a:prstGeom>
          <a:noFill/>
        </p:spPr>
        <p:txBody>
          <a:bodyPr wrap="none" lIns="51426" tIns="25713" rIns="51426" bIns="25713" rtlCol="0">
            <a:spAutoFit/>
          </a:bodyPr>
          <a:lstStyle/>
          <a:p>
            <a:r>
              <a:rPr lang="en-US" sz="1100" dirty="0"/>
              <a:t>document</a:t>
            </a:r>
          </a:p>
        </p:txBody>
      </p:sp>
      <p:pic>
        <p:nvPicPr>
          <p:cNvPr id="6" name="Picture 5" descr="gps-tower-blue-2.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12944" y="3538363"/>
            <a:ext cx="388535" cy="622951"/>
          </a:xfrm>
          <a:prstGeom prst="rect">
            <a:avLst/>
          </a:prstGeom>
        </p:spPr>
      </p:pic>
      <p:pic>
        <p:nvPicPr>
          <p:cNvPr id="12" name="Picture 11" descr="alert-lightorange-2.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42165" y="2291649"/>
            <a:ext cx="462649" cy="467253"/>
          </a:xfrm>
          <a:prstGeom prst="rect">
            <a:avLst/>
          </a:prstGeom>
        </p:spPr>
      </p:pic>
      <p:sp>
        <p:nvSpPr>
          <p:cNvPr id="48" name="TextBox 47"/>
          <p:cNvSpPr txBox="1"/>
          <p:nvPr/>
        </p:nvSpPr>
        <p:spPr>
          <a:xfrm>
            <a:off x="8302017" y="2966130"/>
            <a:ext cx="376458" cy="225062"/>
          </a:xfrm>
          <a:prstGeom prst="rect">
            <a:avLst/>
          </a:prstGeom>
          <a:noFill/>
        </p:spPr>
        <p:txBody>
          <a:bodyPr wrap="none" lIns="51426" tIns="25713" rIns="51426" bIns="25713" rtlCol="0">
            <a:spAutoFit/>
          </a:bodyPr>
          <a:lstStyle/>
          <a:p>
            <a:r>
              <a:rPr lang="en-US" sz="1100" dirty="0"/>
              <a:t>alert</a:t>
            </a:r>
          </a:p>
        </p:txBody>
      </p:sp>
      <p:sp>
        <p:nvSpPr>
          <p:cNvPr id="49" name="TextBox 48"/>
          <p:cNvSpPr txBox="1"/>
          <p:nvPr/>
        </p:nvSpPr>
        <p:spPr>
          <a:xfrm>
            <a:off x="8157056" y="4171099"/>
            <a:ext cx="688102" cy="225062"/>
          </a:xfrm>
          <a:prstGeom prst="rect">
            <a:avLst/>
          </a:prstGeom>
          <a:noFill/>
        </p:spPr>
        <p:txBody>
          <a:bodyPr wrap="none" lIns="51426" tIns="25713" rIns="51426" bIns="25713" rtlCol="0">
            <a:spAutoFit/>
          </a:bodyPr>
          <a:lstStyle/>
          <a:p>
            <a:r>
              <a:rPr lang="en-US" sz="1100" dirty="0" err="1"/>
              <a:t>gps</a:t>
            </a:r>
            <a:r>
              <a:rPr lang="en-US" sz="1100" dirty="0"/>
              <a:t> tower</a:t>
            </a:r>
          </a:p>
        </p:txBody>
      </p:sp>
    </p:spTree>
    <p:extLst>
      <p:ext uri="{BB962C8B-B14F-4D97-AF65-F5344CB8AC3E}">
        <p14:creationId xmlns:p14="http://schemas.microsoft.com/office/powerpoint/2010/main" val="841762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Splunk</a:t>
            </a:r>
            <a:r>
              <a:rPr lang="en-US" dirty="0" smtClean="0"/>
              <a:t> Icons</a:t>
            </a:r>
            <a:endParaRPr lang="en-US" dirty="0"/>
          </a:p>
        </p:txBody>
      </p:sp>
      <p:sp>
        <p:nvSpPr>
          <p:cNvPr id="3" name="Slide Number Placeholder 2"/>
          <p:cNvSpPr>
            <a:spLocks noGrp="1"/>
          </p:cNvSpPr>
          <p:nvPr>
            <p:ph type="sldNum" sz="quarter" idx="4294967295"/>
          </p:nvPr>
        </p:nvSpPr>
        <p:spPr>
          <a:xfrm>
            <a:off x="4379913" y="4770438"/>
            <a:ext cx="385762" cy="257175"/>
          </a:xfrm>
          <a:prstGeom prst="rect">
            <a:avLst/>
          </a:prstGeom>
        </p:spPr>
        <p:txBody>
          <a:bodyPr lIns="91425" tIns="45712" rIns="91425" bIns="45712"/>
          <a:lstStyle/>
          <a:p>
            <a:pPr>
              <a:defRPr/>
            </a:pPr>
            <a:fld id="{392EC3DD-EEDF-3842-9B59-02C0DC7BDD19}" type="slidenum">
              <a:rPr lang="en-US" smtClean="0"/>
              <a:pPr>
                <a:defRPr/>
              </a:pPr>
              <a:t>38</a:t>
            </a:fld>
            <a:endParaRPr lang="en-US" dirty="0"/>
          </a:p>
        </p:txBody>
      </p:sp>
      <p:pic>
        <p:nvPicPr>
          <p:cNvPr id="9" name="Picture 8" descr="checkmark-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384" y="1036888"/>
            <a:ext cx="544023" cy="544075"/>
          </a:xfrm>
          <a:prstGeom prst="rect">
            <a:avLst/>
          </a:prstGeom>
        </p:spPr>
      </p:pic>
      <p:sp>
        <p:nvSpPr>
          <p:cNvPr id="10" name="TextBox 9"/>
          <p:cNvSpPr txBox="1"/>
          <p:nvPr/>
        </p:nvSpPr>
        <p:spPr>
          <a:xfrm>
            <a:off x="4174257" y="1720960"/>
            <a:ext cx="755113" cy="225053"/>
          </a:xfrm>
          <a:prstGeom prst="rect">
            <a:avLst/>
          </a:prstGeom>
          <a:noFill/>
        </p:spPr>
        <p:txBody>
          <a:bodyPr wrap="none" lIns="51417" tIns="25709" rIns="51417" bIns="25709" rtlCol="0">
            <a:spAutoFit/>
          </a:bodyPr>
          <a:lstStyle/>
          <a:p>
            <a:r>
              <a:rPr lang="en-US" sz="1100" dirty="0"/>
              <a:t>Checkmark</a:t>
            </a:r>
          </a:p>
        </p:txBody>
      </p:sp>
      <p:sp>
        <p:nvSpPr>
          <p:cNvPr id="11" name="TextBox 10"/>
          <p:cNvSpPr txBox="1"/>
          <p:nvPr/>
        </p:nvSpPr>
        <p:spPr>
          <a:xfrm>
            <a:off x="6897354" y="1720960"/>
            <a:ext cx="336080" cy="225053"/>
          </a:xfrm>
          <a:prstGeom prst="rect">
            <a:avLst/>
          </a:prstGeom>
          <a:noFill/>
        </p:spPr>
        <p:txBody>
          <a:bodyPr wrap="none" lIns="51417" tIns="25709" rIns="51417" bIns="25709" rtlCol="0">
            <a:spAutoFit/>
          </a:bodyPr>
          <a:lstStyle/>
          <a:p>
            <a:r>
              <a:rPr lang="en-US" sz="1100" dirty="0"/>
              <a:t>Info</a:t>
            </a:r>
          </a:p>
        </p:txBody>
      </p:sp>
      <p:pic>
        <p:nvPicPr>
          <p:cNvPr id="12" name="Picture 11" descr="info-charteuse-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372" y="1036888"/>
            <a:ext cx="545615" cy="545615"/>
          </a:xfrm>
          <a:prstGeom prst="rect">
            <a:avLst/>
          </a:prstGeom>
        </p:spPr>
      </p:pic>
      <p:pic>
        <p:nvPicPr>
          <p:cNvPr id="13" name="Picture 12" descr="alert-light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373" y="1036887"/>
            <a:ext cx="531526" cy="536815"/>
          </a:xfrm>
          <a:prstGeom prst="rect">
            <a:avLst/>
          </a:prstGeom>
        </p:spPr>
      </p:pic>
      <p:sp>
        <p:nvSpPr>
          <p:cNvPr id="14" name="TextBox 13"/>
          <p:cNvSpPr txBox="1"/>
          <p:nvPr/>
        </p:nvSpPr>
        <p:spPr>
          <a:xfrm>
            <a:off x="5645037" y="1720960"/>
            <a:ext cx="390810" cy="225053"/>
          </a:xfrm>
          <a:prstGeom prst="rect">
            <a:avLst/>
          </a:prstGeom>
          <a:noFill/>
        </p:spPr>
        <p:txBody>
          <a:bodyPr wrap="none" lIns="51417" tIns="25709" rIns="51417" bIns="25709" rtlCol="0">
            <a:spAutoFit/>
          </a:bodyPr>
          <a:lstStyle/>
          <a:p>
            <a:r>
              <a:rPr lang="en-US" sz="1100" dirty="0"/>
              <a:t>Alert</a:t>
            </a:r>
          </a:p>
        </p:txBody>
      </p:sp>
      <p:pic>
        <p:nvPicPr>
          <p:cNvPr id="15" name="Picture 14" descr="red-stop-red-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7721" y="1067340"/>
            <a:ext cx="506363" cy="506363"/>
          </a:xfrm>
          <a:prstGeom prst="rect">
            <a:avLst/>
          </a:prstGeom>
        </p:spPr>
      </p:pic>
      <p:sp>
        <p:nvSpPr>
          <p:cNvPr id="16" name="TextBox 15"/>
          <p:cNvSpPr txBox="1"/>
          <p:nvPr/>
        </p:nvSpPr>
        <p:spPr>
          <a:xfrm>
            <a:off x="8130457" y="1720960"/>
            <a:ext cx="370313" cy="225053"/>
          </a:xfrm>
          <a:prstGeom prst="rect">
            <a:avLst/>
          </a:prstGeom>
          <a:noFill/>
        </p:spPr>
        <p:txBody>
          <a:bodyPr wrap="none" lIns="51417" tIns="25709" rIns="51417" bIns="25709" rtlCol="0">
            <a:spAutoFit/>
          </a:bodyPr>
          <a:lstStyle/>
          <a:p>
            <a:r>
              <a:rPr lang="en-US" sz="1100" dirty="0"/>
              <a:t>Stop</a:t>
            </a:r>
          </a:p>
        </p:txBody>
      </p:sp>
      <p:pic>
        <p:nvPicPr>
          <p:cNvPr id="17" name="Picture 16" descr="facebook-blue.png"/>
          <p:cNvPicPr>
            <a:picLocks noChangeAspect="1"/>
          </p:cNvPicPr>
          <p:nvPr/>
        </p:nvPicPr>
        <p:blipFill rotWithShape="1">
          <a:blip r:embed="rId7">
            <a:extLst>
              <a:ext uri="{28A0092B-C50C-407E-A947-70E740481C1C}">
                <a14:useLocalDpi xmlns:a14="http://schemas.microsoft.com/office/drawing/2010/main" val="0"/>
              </a:ext>
            </a:extLst>
          </a:blip>
          <a:srcRect l="41463" t="38315" r="40786" b="45959"/>
          <a:stretch/>
        </p:blipFill>
        <p:spPr>
          <a:xfrm>
            <a:off x="1763109" y="2164307"/>
            <a:ext cx="705528" cy="808854"/>
          </a:xfrm>
          <a:prstGeom prst="rect">
            <a:avLst/>
          </a:prstGeom>
        </p:spPr>
      </p:pic>
      <p:pic>
        <p:nvPicPr>
          <p:cNvPr id="20" name="Picture 19" descr=" twit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425" y="2330593"/>
            <a:ext cx="555033" cy="555033"/>
          </a:xfrm>
          <a:prstGeom prst="rect">
            <a:avLst/>
          </a:prstGeom>
        </p:spPr>
      </p:pic>
      <p:pic>
        <p:nvPicPr>
          <p:cNvPr id="21" name="Picture 20" descr="ipad-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2385" y="1086074"/>
            <a:ext cx="416678" cy="583406"/>
          </a:xfrm>
          <a:prstGeom prst="rect">
            <a:avLst/>
          </a:prstGeom>
        </p:spPr>
      </p:pic>
      <p:pic>
        <p:nvPicPr>
          <p:cNvPr id="22" name="Picture 21" descr="iphone-black-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73936" y="1062262"/>
            <a:ext cx="289124" cy="595313"/>
          </a:xfrm>
          <a:prstGeom prst="rect">
            <a:avLst/>
          </a:prstGeom>
        </p:spPr>
      </p:pic>
      <p:pic>
        <p:nvPicPr>
          <p:cNvPr id="23" name="Picture 22" descr="android-green-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256" y="1050356"/>
            <a:ext cx="504776" cy="631031"/>
          </a:xfrm>
          <a:prstGeom prst="rect">
            <a:avLst/>
          </a:prstGeom>
        </p:spPr>
      </p:pic>
      <p:sp>
        <p:nvSpPr>
          <p:cNvPr id="24" name="TextBox 23"/>
          <p:cNvSpPr txBox="1"/>
          <p:nvPr/>
        </p:nvSpPr>
        <p:spPr>
          <a:xfrm>
            <a:off x="3073961" y="1717102"/>
            <a:ext cx="510923" cy="225062"/>
          </a:xfrm>
          <a:prstGeom prst="rect">
            <a:avLst/>
          </a:prstGeom>
          <a:noFill/>
        </p:spPr>
        <p:txBody>
          <a:bodyPr wrap="none" lIns="51417" tIns="25709" rIns="51417" bIns="25709" rtlCol="0">
            <a:spAutoFit/>
          </a:bodyPr>
          <a:lstStyle/>
          <a:p>
            <a:r>
              <a:rPr lang="en-US" sz="1100" dirty="0"/>
              <a:t>iPhone</a:t>
            </a:r>
          </a:p>
        </p:txBody>
      </p:sp>
      <p:sp>
        <p:nvSpPr>
          <p:cNvPr id="25" name="TextBox 24"/>
          <p:cNvSpPr txBox="1"/>
          <p:nvPr/>
        </p:nvSpPr>
        <p:spPr>
          <a:xfrm>
            <a:off x="1963202" y="1717102"/>
            <a:ext cx="356383" cy="225062"/>
          </a:xfrm>
          <a:prstGeom prst="rect">
            <a:avLst/>
          </a:prstGeom>
          <a:noFill/>
        </p:spPr>
        <p:txBody>
          <a:bodyPr wrap="none" lIns="51417" tIns="25709" rIns="51417" bIns="25709" rtlCol="0">
            <a:spAutoFit/>
          </a:bodyPr>
          <a:lstStyle/>
          <a:p>
            <a:r>
              <a:rPr lang="en-US" sz="1100" dirty="0" err="1"/>
              <a:t>iPad</a:t>
            </a:r>
            <a:endParaRPr lang="en-US" sz="1100" dirty="0"/>
          </a:p>
        </p:txBody>
      </p:sp>
      <p:sp>
        <p:nvSpPr>
          <p:cNvPr id="26" name="TextBox 25"/>
          <p:cNvSpPr txBox="1"/>
          <p:nvPr/>
        </p:nvSpPr>
        <p:spPr>
          <a:xfrm>
            <a:off x="626334" y="1717103"/>
            <a:ext cx="574159" cy="225053"/>
          </a:xfrm>
          <a:prstGeom prst="rect">
            <a:avLst/>
          </a:prstGeom>
          <a:noFill/>
        </p:spPr>
        <p:txBody>
          <a:bodyPr wrap="none" lIns="51417" tIns="25709" rIns="51417" bIns="25709" rtlCol="0">
            <a:spAutoFit/>
          </a:bodyPr>
          <a:lstStyle/>
          <a:p>
            <a:r>
              <a:rPr lang="en-US" sz="1100" dirty="0"/>
              <a:t>Android</a:t>
            </a:r>
          </a:p>
        </p:txBody>
      </p:sp>
      <p:sp>
        <p:nvSpPr>
          <p:cNvPr id="27" name="TextBox 26"/>
          <p:cNvSpPr txBox="1"/>
          <p:nvPr/>
        </p:nvSpPr>
        <p:spPr>
          <a:xfrm>
            <a:off x="628482" y="2973162"/>
            <a:ext cx="523937" cy="225053"/>
          </a:xfrm>
          <a:prstGeom prst="rect">
            <a:avLst/>
          </a:prstGeom>
          <a:noFill/>
        </p:spPr>
        <p:txBody>
          <a:bodyPr wrap="none" lIns="51417" tIns="25709" rIns="51417" bIns="25709" rtlCol="0">
            <a:spAutoFit/>
          </a:bodyPr>
          <a:lstStyle/>
          <a:p>
            <a:r>
              <a:rPr lang="en-US" sz="1100" dirty="0"/>
              <a:t>Twitter</a:t>
            </a:r>
          </a:p>
        </p:txBody>
      </p:sp>
      <p:sp>
        <p:nvSpPr>
          <p:cNvPr id="28" name="TextBox 27"/>
          <p:cNvSpPr txBox="1"/>
          <p:nvPr/>
        </p:nvSpPr>
        <p:spPr>
          <a:xfrm>
            <a:off x="1754027" y="2973162"/>
            <a:ext cx="666446" cy="225053"/>
          </a:xfrm>
          <a:prstGeom prst="rect">
            <a:avLst/>
          </a:prstGeom>
          <a:noFill/>
        </p:spPr>
        <p:txBody>
          <a:bodyPr wrap="none" lIns="51417" tIns="25709" rIns="51417" bIns="25709" rtlCol="0">
            <a:spAutoFit/>
          </a:bodyPr>
          <a:lstStyle/>
          <a:p>
            <a:r>
              <a:rPr lang="en-US" sz="1100" dirty="0"/>
              <a:t>Facebook</a:t>
            </a:r>
          </a:p>
        </p:txBody>
      </p:sp>
      <p:pic>
        <p:nvPicPr>
          <p:cNvPr id="4" name="Picture 3" descr="linkedi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1986" y="2324235"/>
            <a:ext cx="534509" cy="534509"/>
          </a:xfrm>
          <a:prstGeom prst="rect">
            <a:avLst/>
          </a:prstGeom>
        </p:spPr>
      </p:pic>
      <p:pic>
        <p:nvPicPr>
          <p:cNvPr id="5" name="Picture 4" descr="rs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6664" y="2314300"/>
            <a:ext cx="532119" cy="532119"/>
          </a:xfrm>
          <a:prstGeom prst="rect">
            <a:avLst/>
          </a:prstGeom>
        </p:spPr>
      </p:pic>
      <p:pic>
        <p:nvPicPr>
          <p:cNvPr id="6" name="Picture 5" descr="youtub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8401" y="2295934"/>
            <a:ext cx="550485" cy="550485"/>
          </a:xfrm>
          <a:prstGeom prst="rect">
            <a:avLst/>
          </a:prstGeom>
        </p:spPr>
      </p:pic>
      <p:sp>
        <p:nvSpPr>
          <p:cNvPr id="31" name="TextBox 30"/>
          <p:cNvSpPr txBox="1"/>
          <p:nvPr/>
        </p:nvSpPr>
        <p:spPr>
          <a:xfrm>
            <a:off x="3042630" y="2973162"/>
            <a:ext cx="598672" cy="225053"/>
          </a:xfrm>
          <a:prstGeom prst="rect">
            <a:avLst/>
          </a:prstGeom>
          <a:noFill/>
        </p:spPr>
        <p:txBody>
          <a:bodyPr wrap="none" lIns="51417" tIns="25709" rIns="51417" bIns="25709" rtlCol="0">
            <a:spAutoFit/>
          </a:bodyPr>
          <a:lstStyle/>
          <a:p>
            <a:r>
              <a:rPr lang="en-US" sz="1100" dirty="0"/>
              <a:t>LinkedIn</a:t>
            </a:r>
          </a:p>
        </p:txBody>
      </p:sp>
      <p:sp>
        <p:nvSpPr>
          <p:cNvPr id="32" name="TextBox 31"/>
          <p:cNvSpPr txBox="1"/>
          <p:nvPr/>
        </p:nvSpPr>
        <p:spPr>
          <a:xfrm>
            <a:off x="4406730" y="2973162"/>
            <a:ext cx="314738" cy="225053"/>
          </a:xfrm>
          <a:prstGeom prst="rect">
            <a:avLst/>
          </a:prstGeom>
          <a:noFill/>
        </p:spPr>
        <p:txBody>
          <a:bodyPr wrap="none" lIns="51417" tIns="25709" rIns="51417" bIns="25709" rtlCol="0">
            <a:spAutoFit/>
          </a:bodyPr>
          <a:lstStyle/>
          <a:p>
            <a:r>
              <a:rPr lang="en-US" sz="1100" dirty="0"/>
              <a:t>RSS</a:t>
            </a:r>
          </a:p>
        </p:txBody>
      </p:sp>
      <p:sp>
        <p:nvSpPr>
          <p:cNvPr id="33" name="TextBox 32"/>
          <p:cNvSpPr txBox="1"/>
          <p:nvPr/>
        </p:nvSpPr>
        <p:spPr>
          <a:xfrm>
            <a:off x="5436124" y="2973162"/>
            <a:ext cx="652274" cy="225053"/>
          </a:xfrm>
          <a:prstGeom prst="rect">
            <a:avLst/>
          </a:prstGeom>
          <a:noFill/>
        </p:spPr>
        <p:txBody>
          <a:bodyPr wrap="none" lIns="51417" tIns="25709" rIns="51417" bIns="25709" rtlCol="0">
            <a:spAutoFit/>
          </a:bodyPr>
          <a:lstStyle/>
          <a:p>
            <a:r>
              <a:rPr lang="en-US" sz="1100" dirty="0"/>
              <a:t>You Tube</a:t>
            </a:r>
          </a:p>
        </p:txBody>
      </p:sp>
      <p:pic>
        <p:nvPicPr>
          <p:cNvPr id="29" name="Picture 28" descr="shopping-cart-red-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94929" y="2376865"/>
            <a:ext cx="618559" cy="424196"/>
          </a:xfrm>
          <a:prstGeom prst="rect">
            <a:avLst/>
          </a:prstGeom>
        </p:spPr>
      </p:pic>
      <p:sp>
        <p:nvSpPr>
          <p:cNvPr id="30" name="TextBox 29"/>
          <p:cNvSpPr txBox="1"/>
          <p:nvPr/>
        </p:nvSpPr>
        <p:spPr>
          <a:xfrm>
            <a:off x="7894160" y="2969305"/>
            <a:ext cx="911696" cy="225053"/>
          </a:xfrm>
          <a:prstGeom prst="rect">
            <a:avLst/>
          </a:prstGeom>
          <a:noFill/>
        </p:spPr>
        <p:txBody>
          <a:bodyPr wrap="none" lIns="51417" tIns="25709" rIns="51417" bIns="25709" rtlCol="0">
            <a:spAutoFit/>
          </a:bodyPr>
          <a:lstStyle/>
          <a:p>
            <a:r>
              <a:rPr lang="en-US" sz="1100" dirty="0"/>
              <a:t>Shopping cart</a:t>
            </a:r>
          </a:p>
        </p:txBody>
      </p:sp>
      <p:pic>
        <p:nvPicPr>
          <p:cNvPr id="34" name="Picture 33" descr="gps-tower-blue-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97748" y="2241729"/>
            <a:ext cx="427389" cy="685246"/>
          </a:xfrm>
          <a:prstGeom prst="rect">
            <a:avLst/>
          </a:prstGeom>
        </p:spPr>
      </p:pic>
      <p:pic>
        <p:nvPicPr>
          <p:cNvPr id="35" name="Picture 34" descr="hospital-red-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55821" y="3487383"/>
            <a:ext cx="483243" cy="672060"/>
          </a:xfrm>
          <a:prstGeom prst="rect">
            <a:avLst/>
          </a:prstGeom>
        </p:spPr>
      </p:pic>
      <p:pic>
        <p:nvPicPr>
          <p:cNvPr id="36" name="Picture 35" descr="healthcare-cross-red-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8481" y="3623124"/>
            <a:ext cx="454826" cy="454826"/>
          </a:xfrm>
          <a:prstGeom prst="rect">
            <a:avLst/>
          </a:prstGeom>
        </p:spPr>
      </p:pic>
      <p:pic>
        <p:nvPicPr>
          <p:cNvPr id="38" name="Picture 37" descr="building-gray-2x.png"/>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41472" y="3506818"/>
            <a:ext cx="359384" cy="690581"/>
          </a:xfrm>
          <a:prstGeom prst="rect">
            <a:avLst/>
          </a:prstGeom>
        </p:spPr>
      </p:pic>
      <p:pic>
        <p:nvPicPr>
          <p:cNvPr id="40" name="Picture 39" descr="voip-phone-black-2x.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61178" y="3586839"/>
            <a:ext cx="547605" cy="598944"/>
          </a:xfrm>
          <a:prstGeom prst="rect">
            <a:avLst/>
          </a:prstGeom>
        </p:spPr>
      </p:pic>
      <p:pic>
        <p:nvPicPr>
          <p:cNvPr id="41" name="Picture 40" descr="magnetic-reader-black-2x.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68561" y="3543102"/>
            <a:ext cx="607268" cy="644072"/>
          </a:xfrm>
          <a:prstGeom prst="rect">
            <a:avLst/>
          </a:prstGeom>
        </p:spPr>
      </p:pic>
      <p:sp>
        <p:nvSpPr>
          <p:cNvPr id="42" name="TextBox 41"/>
          <p:cNvSpPr txBox="1"/>
          <p:nvPr/>
        </p:nvSpPr>
        <p:spPr>
          <a:xfrm>
            <a:off x="6655607" y="2973162"/>
            <a:ext cx="739828" cy="225053"/>
          </a:xfrm>
          <a:prstGeom prst="rect">
            <a:avLst/>
          </a:prstGeom>
          <a:noFill/>
        </p:spPr>
        <p:txBody>
          <a:bodyPr wrap="none" lIns="51417" tIns="25709" rIns="51417" bIns="25709" rtlCol="0">
            <a:spAutoFit/>
          </a:bodyPr>
          <a:lstStyle/>
          <a:p>
            <a:r>
              <a:rPr lang="en-US" sz="1100" dirty="0"/>
              <a:t>GPS Tower</a:t>
            </a:r>
          </a:p>
        </p:txBody>
      </p:sp>
      <p:sp>
        <p:nvSpPr>
          <p:cNvPr id="43" name="TextBox 42"/>
          <p:cNvSpPr txBox="1"/>
          <p:nvPr/>
        </p:nvSpPr>
        <p:spPr>
          <a:xfrm>
            <a:off x="495437" y="4297885"/>
            <a:ext cx="743984" cy="225053"/>
          </a:xfrm>
          <a:prstGeom prst="rect">
            <a:avLst/>
          </a:prstGeom>
          <a:noFill/>
        </p:spPr>
        <p:txBody>
          <a:bodyPr wrap="none" lIns="51417" tIns="25709" rIns="51417" bIns="25709" rtlCol="0">
            <a:spAutoFit/>
          </a:bodyPr>
          <a:lstStyle/>
          <a:p>
            <a:r>
              <a:rPr lang="en-US" sz="1100" dirty="0"/>
              <a:t>Healthcare</a:t>
            </a:r>
          </a:p>
        </p:txBody>
      </p:sp>
      <p:sp>
        <p:nvSpPr>
          <p:cNvPr id="44" name="TextBox 43"/>
          <p:cNvSpPr txBox="1"/>
          <p:nvPr/>
        </p:nvSpPr>
        <p:spPr>
          <a:xfrm>
            <a:off x="1826597" y="4297885"/>
            <a:ext cx="585640" cy="225053"/>
          </a:xfrm>
          <a:prstGeom prst="rect">
            <a:avLst/>
          </a:prstGeom>
          <a:noFill/>
        </p:spPr>
        <p:txBody>
          <a:bodyPr wrap="none" lIns="51417" tIns="25709" rIns="51417" bIns="25709" rtlCol="0">
            <a:spAutoFit/>
          </a:bodyPr>
          <a:lstStyle/>
          <a:p>
            <a:r>
              <a:rPr lang="en-US" sz="1100" dirty="0"/>
              <a:t>Hospital</a:t>
            </a:r>
          </a:p>
        </p:txBody>
      </p:sp>
      <p:sp>
        <p:nvSpPr>
          <p:cNvPr id="45" name="TextBox 44"/>
          <p:cNvSpPr txBox="1"/>
          <p:nvPr/>
        </p:nvSpPr>
        <p:spPr>
          <a:xfrm>
            <a:off x="2849110" y="4297885"/>
            <a:ext cx="951634" cy="225053"/>
          </a:xfrm>
          <a:prstGeom prst="rect">
            <a:avLst/>
          </a:prstGeom>
          <a:noFill/>
        </p:spPr>
        <p:txBody>
          <a:bodyPr wrap="none" lIns="51417" tIns="25709" rIns="51417" bIns="25709" rtlCol="0">
            <a:spAutoFit/>
          </a:bodyPr>
          <a:lstStyle/>
          <a:p>
            <a:r>
              <a:rPr lang="en-US" sz="1100" dirty="0"/>
              <a:t>Office building</a:t>
            </a:r>
          </a:p>
        </p:txBody>
      </p:sp>
      <p:sp>
        <p:nvSpPr>
          <p:cNvPr id="46" name="TextBox 45"/>
          <p:cNvSpPr txBox="1"/>
          <p:nvPr/>
        </p:nvSpPr>
        <p:spPr>
          <a:xfrm>
            <a:off x="4201116" y="4297885"/>
            <a:ext cx="779203" cy="225053"/>
          </a:xfrm>
          <a:prstGeom prst="rect">
            <a:avLst/>
          </a:prstGeom>
          <a:noFill/>
        </p:spPr>
        <p:txBody>
          <a:bodyPr wrap="none" lIns="51417" tIns="25709" rIns="51417" bIns="25709" rtlCol="0">
            <a:spAutoFit/>
          </a:bodyPr>
          <a:lstStyle/>
          <a:p>
            <a:r>
              <a:rPr lang="en-US" sz="1100" dirty="0"/>
              <a:t>VoIP Phone</a:t>
            </a:r>
          </a:p>
        </p:txBody>
      </p:sp>
      <p:sp>
        <p:nvSpPr>
          <p:cNvPr id="47" name="TextBox 46"/>
          <p:cNvSpPr txBox="1"/>
          <p:nvPr/>
        </p:nvSpPr>
        <p:spPr>
          <a:xfrm>
            <a:off x="5496600" y="4297885"/>
            <a:ext cx="572187" cy="225053"/>
          </a:xfrm>
          <a:prstGeom prst="rect">
            <a:avLst/>
          </a:prstGeom>
          <a:noFill/>
        </p:spPr>
        <p:txBody>
          <a:bodyPr wrap="none" lIns="51417" tIns="25709" rIns="51417" bIns="25709" rtlCol="0">
            <a:spAutoFit/>
          </a:bodyPr>
          <a:lstStyle/>
          <a:p>
            <a:r>
              <a:rPr lang="en-US" sz="1100" dirty="0"/>
              <a:t>Support</a:t>
            </a:r>
          </a:p>
        </p:txBody>
      </p:sp>
      <p:sp>
        <p:nvSpPr>
          <p:cNvPr id="49" name="TextBox 48"/>
          <p:cNvSpPr txBox="1"/>
          <p:nvPr/>
        </p:nvSpPr>
        <p:spPr>
          <a:xfrm>
            <a:off x="6462086" y="4297885"/>
            <a:ext cx="1094552" cy="225053"/>
          </a:xfrm>
          <a:prstGeom prst="rect">
            <a:avLst/>
          </a:prstGeom>
          <a:noFill/>
        </p:spPr>
        <p:txBody>
          <a:bodyPr wrap="none" lIns="51417" tIns="25709" rIns="51417" bIns="25709" rtlCol="0">
            <a:spAutoFit/>
          </a:bodyPr>
          <a:lstStyle/>
          <a:p>
            <a:r>
              <a:rPr lang="en-US" sz="1100" dirty="0"/>
              <a:t>POS Card Reader</a:t>
            </a:r>
          </a:p>
        </p:txBody>
      </p:sp>
      <p:pic>
        <p:nvPicPr>
          <p:cNvPr id="50" name="Picture 49" descr="rfid-blue-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82077" y="3535764"/>
            <a:ext cx="494559" cy="633503"/>
          </a:xfrm>
          <a:prstGeom prst="rect">
            <a:avLst/>
          </a:prstGeom>
        </p:spPr>
      </p:pic>
      <p:sp>
        <p:nvSpPr>
          <p:cNvPr id="51" name="TextBox 50"/>
          <p:cNvSpPr txBox="1"/>
          <p:nvPr/>
        </p:nvSpPr>
        <p:spPr>
          <a:xfrm>
            <a:off x="8129554" y="4294449"/>
            <a:ext cx="373570" cy="225062"/>
          </a:xfrm>
          <a:prstGeom prst="rect">
            <a:avLst/>
          </a:prstGeom>
          <a:noFill/>
        </p:spPr>
        <p:txBody>
          <a:bodyPr wrap="none" lIns="51417" tIns="25709" rIns="51417" bIns="25709" rtlCol="0">
            <a:spAutoFit/>
          </a:bodyPr>
          <a:lstStyle/>
          <a:p>
            <a:r>
              <a:rPr lang="en-US" sz="1100" dirty="0"/>
              <a:t>RFID</a:t>
            </a:r>
          </a:p>
        </p:txBody>
      </p:sp>
      <p:pic>
        <p:nvPicPr>
          <p:cNvPr id="7" name="Picture 6" descr="customer-support-blue-2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80257" y="3578891"/>
            <a:ext cx="571826" cy="618987"/>
          </a:xfrm>
          <a:prstGeom prst="rect">
            <a:avLst/>
          </a:prstGeom>
        </p:spPr>
      </p:pic>
    </p:spTree>
    <p:extLst>
      <p:ext uri="{BB962C8B-B14F-4D97-AF65-F5344CB8AC3E}">
        <p14:creationId xmlns:p14="http://schemas.microsoft.com/office/powerpoint/2010/main" val="27048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Splunk</a:t>
            </a:r>
            <a:r>
              <a:rPr lang="en-US" dirty="0" smtClean="0"/>
              <a:t> Icons</a:t>
            </a:r>
            <a:endParaRPr lang="en-US" dirty="0"/>
          </a:p>
        </p:txBody>
      </p:sp>
      <p:sp>
        <p:nvSpPr>
          <p:cNvPr id="3" name="Slide Number Placeholder 2"/>
          <p:cNvSpPr>
            <a:spLocks noGrp="1"/>
          </p:cNvSpPr>
          <p:nvPr>
            <p:ph type="sldNum" sz="quarter" idx="4294967295"/>
          </p:nvPr>
        </p:nvSpPr>
        <p:spPr>
          <a:xfrm>
            <a:off x="4379913" y="4770438"/>
            <a:ext cx="385762" cy="257175"/>
          </a:xfrm>
          <a:prstGeom prst="rect">
            <a:avLst/>
          </a:prstGeom>
        </p:spPr>
        <p:txBody>
          <a:bodyPr lIns="91425" tIns="45712" rIns="91425" bIns="45712"/>
          <a:lstStyle/>
          <a:p>
            <a:fld id="{027CC8FC-DC84-4CE8-AADD-ED05D9A2A54F}" type="slidenum">
              <a:rPr lang="en-US" smtClean="0"/>
              <a:pPr/>
              <a:t>39</a:t>
            </a:fld>
            <a:endParaRPr lang="en-US" dirty="0"/>
          </a:p>
        </p:txBody>
      </p:sp>
      <p:pic>
        <p:nvPicPr>
          <p:cNvPr id="29" name="Picture 28" descr="person-lightblu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18" y="2118398"/>
            <a:ext cx="640595" cy="700652"/>
          </a:xfrm>
          <a:prstGeom prst="rect">
            <a:avLst/>
          </a:prstGeom>
        </p:spPr>
      </p:pic>
      <p:pic>
        <p:nvPicPr>
          <p:cNvPr id="30" name="Picture 29" descr="person-lightoran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7" y="1073398"/>
            <a:ext cx="635000" cy="694531"/>
          </a:xfrm>
          <a:prstGeom prst="rect">
            <a:avLst/>
          </a:prstGeom>
        </p:spPr>
      </p:pic>
      <p:pic>
        <p:nvPicPr>
          <p:cNvPr id="35" name="Picture 34" descr="person-blu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213" y="2113644"/>
            <a:ext cx="645765" cy="706376"/>
          </a:xfrm>
          <a:prstGeom prst="rect">
            <a:avLst/>
          </a:prstGeom>
        </p:spPr>
      </p:pic>
      <p:grpSp>
        <p:nvGrpSpPr>
          <p:cNvPr id="7" name="Group 6"/>
          <p:cNvGrpSpPr/>
          <p:nvPr/>
        </p:nvGrpSpPr>
        <p:grpSpPr>
          <a:xfrm>
            <a:off x="7133647" y="1348558"/>
            <a:ext cx="925051" cy="1011773"/>
            <a:chOff x="7264967" y="1407274"/>
            <a:chExt cx="925051" cy="1011773"/>
          </a:xfrm>
        </p:grpSpPr>
        <p:pic>
          <p:nvPicPr>
            <p:cNvPr id="16" name="Picture 15" descr="person-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967" y="1407274"/>
              <a:ext cx="925051" cy="1011773"/>
            </a:xfrm>
            <a:prstGeom prst="rect">
              <a:avLst/>
            </a:prstGeom>
          </p:spPr>
        </p:pic>
        <p:pic>
          <p:nvPicPr>
            <p:cNvPr id="6" name="Picture 5" descr="logo_splunk_2color_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8017" y="2147902"/>
              <a:ext cx="620680" cy="183722"/>
            </a:xfrm>
            <a:prstGeom prst="rect">
              <a:avLst/>
            </a:prstGeom>
          </p:spPr>
        </p:pic>
      </p:grpSp>
      <p:grpSp>
        <p:nvGrpSpPr>
          <p:cNvPr id="23" name="Group 22"/>
          <p:cNvGrpSpPr/>
          <p:nvPr/>
        </p:nvGrpSpPr>
        <p:grpSpPr>
          <a:xfrm>
            <a:off x="6903198" y="3033773"/>
            <a:ext cx="1451499" cy="825497"/>
            <a:chOff x="6903198" y="3033773"/>
            <a:chExt cx="1451499" cy="825497"/>
          </a:xfrm>
        </p:grpSpPr>
        <p:pic>
          <p:nvPicPr>
            <p:cNvPr id="38" name="Picture 37" descr="group,-mixed-genders-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198" y="3033773"/>
              <a:ext cx="1451499" cy="825497"/>
            </a:xfrm>
            <a:prstGeom prst="rect">
              <a:avLst/>
            </a:prstGeom>
          </p:spPr>
        </p:pic>
        <p:pic>
          <p:nvPicPr>
            <p:cNvPr id="20" name="Picture 19" descr="logo_splunk_2color_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7585" y="3623362"/>
              <a:ext cx="514302" cy="152234"/>
            </a:xfrm>
            <a:prstGeom prst="rect">
              <a:avLst/>
            </a:prstGeom>
          </p:spPr>
        </p:pic>
      </p:grpSp>
      <p:pic>
        <p:nvPicPr>
          <p:cNvPr id="9" name="Picture 8" descr="group,-mixed-genders-green-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5785" y="1067460"/>
            <a:ext cx="1297215" cy="737753"/>
          </a:xfrm>
          <a:prstGeom prst="rect">
            <a:avLst/>
          </a:prstGeom>
        </p:spPr>
      </p:pic>
      <p:pic>
        <p:nvPicPr>
          <p:cNvPr id="10" name="Picture 9" descr="group,-mixed-genders-gray-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5864" y="3247571"/>
            <a:ext cx="1371752" cy="780143"/>
          </a:xfrm>
          <a:prstGeom prst="rect">
            <a:avLst/>
          </a:prstGeom>
        </p:spPr>
      </p:pic>
      <p:pic>
        <p:nvPicPr>
          <p:cNvPr id="11" name="Picture 10" descr="group,-mixed-genders-black-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9217" y="3202214"/>
            <a:ext cx="1451499" cy="825497"/>
          </a:xfrm>
          <a:prstGeom prst="rect">
            <a:avLst/>
          </a:prstGeom>
        </p:spPr>
      </p:pic>
      <p:pic>
        <p:nvPicPr>
          <p:cNvPr id="12" name="Picture 11" descr="group,-mixed-genders,-alt-lightorange-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3144" y="1047400"/>
            <a:ext cx="1360714" cy="785028"/>
          </a:xfrm>
          <a:prstGeom prst="rect">
            <a:avLst/>
          </a:prstGeom>
        </p:spPr>
      </p:pic>
      <p:pic>
        <p:nvPicPr>
          <p:cNvPr id="13" name="Picture 12" descr="group,-mixed-genders,-alt-blue-2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8488" y="2140856"/>
            <a:ext cx="1289353" cy="743857"/>
          </a:xfrm>
          <a:prstGeom prst="rect">
            <a:avLst/>
          </a:prstGeom>
        </p:spPr>
      </p:pic>
      <p:pic>
        <p:nvPicPr>
          <p:cNvPr id="14" name="Picture 13" descr="group,-mixed-genders,-alt-lightblue-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18911" y="2118528"/>
            <a:ext cx="1301446" cy="750836"/>
          </a:xfrm>
          <a:prstGeom prst="rect">
            <a:avLst/>
          </a:prstGeom>
        </p:spPr>
      </p:pic>
      <p:pic>
        <p:nvPicPr>
          <p:cNvPr id="15" name="Picture 14" descr="user,-female-gray-2x.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1895" y="3220357"/>
            <a:ext cx="645278" cy="698497"/>
          </a:xfrm>
          <a:prstGeom prst="rect">
            <a:avLst/>
          </a:prstGeom>
        </p:spPr>
      </p:pic>
      <p:pic>
        <p:nvPicPr>
          <p:cNvPr id="17" name="Picture 16" descr="user,-female-green-2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9072" y="1106714"/>
            <a:ext cx="645281" cy="698500"/>
          </a:xfrm>
          <a:prstGeom prst="rect">
            <a:avLst/>
          </a:prstGeom>
        </p:spPr>
      </p:pic>
      <p:pic>
        <p:nvPicPr>
          <p:cNvPr id="22" name="Picture 21" descr="user,-female-black-2x.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10001" y="3202213"/>
            <a:ext cx="628521" cy="680358"/>
          </a:xfrm>
          <a:prstGeom prst="rect">
            <a:avLst/>
          </a:prstGeom>
        </p:spPr>
      </p:pic>
    </p:spTree>
    <p:extLst>
      <p:ext uri="{BB962C8B-B14F-4D97-AF65-F5344CB8AC3E}">
        <p14:creationId xmlns:p14="http://schemas.microsoft.com/office/powerpoint/2010/main" val="629760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a:t>
            </a:fld>
            <a:endParaRPr lang="en-US"/>
          </a:p>
        </p:txBody>
      </p:sp>
      <p:pic>
        <p:nvPicPr>
          <p:cNvPr id="7" name="Picture 6" descr="bloom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9169400" cy="5143500"/>
          </a:xfrm>
          <a:prstGeom prst="rect">
            <a:avLst/>
          </a:prstGeom>
        </p:spPr>
      </p:pic>
      <p:sp>
        <p:nvSpPr>
          <p:cNvPr id="8" name="TextBox 7"/>
          <p:cNvSpPr txBox="1"/>
          <p:nvPr/>
        </p:nvSpPr>
        <p:spPr>
          <a:xfrm>
            <a:off x="49284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23679721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Arrows</a:t>
            </a:r>
            <a:endParaRPr lang="en-US" dirty="0"/>
          </a:p>
        </p:txBody>
      </p:sp>
      <p:sp>
        <p:nvSpPr>
          <p:cNvPr id="3" name="Slide Number Placeholder 2"/>
          <p:cNvSpPr>
            <a:spLocks noGrp="1"/>
          </p:cNvSpPr>
          <p:nvPr>
            <p:ph type="sldNum" sz="quarter" idx="4294967295"/>
          </p:nvPr>
        </p:nvSpPr>
        <p:spPr>
          <a:xfrm>
            <a:off x="4379913" y="4770438"/>
            <a:ext cx="385762" cy="257175"/>
          </a:xfrm>
          <a:prstGeom prst="rect">
            <a:avLst/>
          </a:prstGeom>
        </p:spPr>
        <p:txBody>
          <a:bodyPr lIns="91425" tIns="45712" rIns="91425" bIns="45712"/>
          <a:lstStyle/>
          <a:p>
            <a:pPr>
              <a:defRPr/>
            </a:pPr>
            <a:fld id="{392EC3DD-EEDF-3842-9B59-02C0DC7BDD19}" type="slidenum">
              <a:rPr lang="en-US" smtClean="0"/>
              <a:pPr>
                <a:defRPr/>
              </a:pPr>
              <a:t>40</a:t>
            </a:fld>
            <a:endParaRPr lang="en-US" dirty="0"/>
          </a:p>
        </p:txBody>
      </p:sp>
      <p:sp>
        <p:nvSpPr>
          <p:cNvPr id="13" name="Right Arrow 12"/>
          <p:cNvSpPr/>
          <p:nvPr/>
        </p:nvSpPr>
        <p:spPr>
          <a:xfrm>
            <a:off x="314766" y="1117523"/>
            <a:ext cx="1574439" cy="445646"/>
          </a:xfrm>
          <a:prstGeom prs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Left-Right Arrow 15"/>
          <p:cNvSpPr/>
          <p:nvPr/>
        </p:nvSpPr>
        <p:spPr>
          <a:xfrm>
            <a:off x="2691888" y="1117524"/>
            <a:ext cx="1425907" cy="445646"/>
          </a:xfrm>
          <a:prstGeom prst="leftRightArrow">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solidFill>
                <a:schemeClr val="lt1"/>
              </a:solidFill>
            </a:endParaRPr>
          </a:p>
        </p:txBody>
      </p:sp>
      <p:cxnSp>
        <p:nvCxnSpPr>
          <p:cNvPr id="18" name="Straight Arrow Connector 17"/>
          <p:cNvCxnSpPr/>
          <p:nvPr/>
        </p:nvCxnSpPr>
        <p:spPr>
          <a:xfrm flipV="1">
            <a:off x="4930362" y="3629815"/>
            <a:ext cx="1574439" cy="4994"/>
          </a:xfrm>
          <a:prstGeom prst="straightConnector1">
            <a:avLst/>
          </a:prstGeom>
          <a:ln>
            <a:solidFill>
              <a:schemeClr val="tx1"/>
            </a:solidFill>
            <a:headEnd type="ova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7073810" y="3939060"/>
            <a:ext cx="1425907" cy="17044"/>
          </a:xfrm>
          <a:prstGeom prst="straightConnector1">
            <a:avLst/>
          </a:prstGeom>
          <a:ln>
            <a:solidFill>
              <a:schemeClr val="bg2">
                <a:lumMod val="50000"/>
              </a:schemeClr>
            </a:solidFill>
            <a:prstDash val="sysDash"/>
            <a:headEnd type="oval"/>
            <a:tailEnd type="triangle" w="lg" len="lg"/>
          </a:ln>
        </p:spPr>
        <p:style>
          <a:lnRef idx="2">
            <a:schemeClr val="dk1"/>
          </a:lnRef>
          <a:fillRef idx="0">
            <a:schemeClr val="dk1"/>
          </a:fillRef>
          <a:effectRef idx="1">
            <a:schemeClr val="dk1"/>
          </a:effectRef>
          <a:fontRef idx="minor">
            <a:schemeClr val="tx1"/>
          </a:fontRef>
        </p:style>
      </p:cxnSp>
      <p:sp>
        <p:nvSpPr>
          <p:cNvPr id="17" name="Right Arrow 16"/>
          <p:cNvSpPr/>
          <p:nvPr/>
        </p:nvSpPr>
        <p:spPr>
          <a:xfrm>
            <a:off x="296352" y="1916715"/>
            <a:ext cx="1574439" cy="445646"/>
          </a:xfrm>
          <a:prstGeom prst="rightArrow">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20" name="Left-Right Arrow 19"/>
          <p:cNvSpPr/>
          <p:nvPr/>
        </p:nvSpPr>
        <p:spPr>
          <a:xfrm>
            <a:off x="2673475" y="1916716"/>
            <a:ext cx="1425907" cy="445646"/>
          </a:xfrm>
          <a:prstGeom prst="leftRightArrow">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21" name="Right Arrow 20"/>
          <p:cNvSpPr/>
          <p:nvPr/>
        </p:nvSpPr>
        <p:spPr>
          <a:xfrm>
            <a:off x="296352" y="2736979"/>
            <a:ext cx="1574439" cy="445646"/>
          </a:xfrm>
          <a:prstGeom prst="right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22" name="Left-Right Arrow 21"/>
          <p:cNvSpPr/>
          <p:nvPr/>
        </p:nvSpPr>
        <p:spPr>
          <a:xfrm>
            <a:off x="2673475" y="2736980"/>
            <a:ext cx="1425907" cy="445646"/>
          </a:xfrm>
          <a:prstGeom prst="leftRight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23" name="Right Arrow 22"/>
          <p:cNvSpPr/>
          <p:nvPr/>
        </p:nvSpPr>
        <p:spPr>
          <a:xfrm>
            <a:off x="296352" y="3581894"/>
            <a:ext cx="1574439" cy="445646"/>
          </a:xfrm>
          <a:prstGeom prs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24" name="Left-Right Arrow 23"/>
          <p:cNvSpPr/>
          <p:nvPr/>
        </p:nvSpPr>
        <p:spPr>
          <a:xfrm>
            <a:off x="2673475" y="3581895"/>
            <a:ext cx="1425907" cy="445646"/>
          </a:xfrm>
          <a:prstGeom prst="leftRightArrow">
            <a:avLst/>
          </a:prstGeom>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cxnSp>
        <p:nvCxnSpPr>
          <p:cNvPr id="25" name="Straight Arrow Connector 24"/>
          <p:cNvCxnSpPr/>
          <p:nvPr/>
        </p:nvCxnSpPr>
        <p:spPr>
          <a:xfrm>
            <a:off x="7073810" y="3621294"/>
            <a:ext cx="1425907" cy="0"/>
          </a:xfrm>
          <a:prstGeom prst="straightConnector1">
            <a:avLst/>
          </a:prstGeom>
          <a:ln>
            <a:solidFill>
              <a:schemeClr val="bg2">
                <a:lumMod val="50000"/>
              </a:schemeClr>
            </a:solidFill>
            <a:prstDash val="solid"/>
            <a:headEnd type="oval"/>
            <a:tailEnd type="triangle" w="lg" len="lg"/>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a:off x="4930362" y="3939060"/>
            <a:ext cx="1574439" cy="9988"/>
          </a:xfrm>
          <a:prstGeom prst="straightConnector1">
            <a:avLst/>
          </a:prstGeom>
          <a:ln>
            <a:prstDash val="sysDash"/>
            <a:headEnd type="oval"/>
            <a:tailEnd type="triangle" w="lg" len="lg"/>
          </a:ln>
        </p:spPr>
        <p:style>
          <a:lnRef idx="2">
            <a:schemeClr val="dk1"/>
          </a:lnRef>
          <a:fillRef idx="0">
            <a:schemeClr val="dk1"/>
          </a:fillRef>
          <a:effectRef idx="1">
            <a:schemeClr val="dk1"/>
          </a:effectRef>
          <a:fontRef idx="minor">
            <a:schemeClr val="tx1"/>
          </a:fontRef>
        </p:style>
      </p:cxnSp>
      <p:sp>
        <p:nvSpPr>
          <p:cNvPr id="31" name="Right Arrow 30"/>
          <p:cNvSpPr/>
          <p:nvPr/>
        </p:nvSpPr>
        <p:spPr>
          <a:xfrm>
            <a:off x="4930362" y="1117523"/>
            <a:ext cx="1574439"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2" name="Left-Right Arrow 31"/>
          <p:cNvSpPr/>
          <p:nvPr/>
        </p:nvSpPr>
        <p:spPr>
          <a:xfrm>
            <a:off x="7073810" y="1117524"/>
            <a:ext cx="1425907" cy="445646"/>
          </a:xfrm>
          <a:prstGeom prst="lef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3" name="Right Arrow 32"/>
          <p:cNvSpPr/>
          <p:nvPr/>
        </p:nvSpPr>
        <p:spPr>
          <a:xfrm>
            <a:off x="4930362" y="1916716"/>
            <a:ext cx="1574439" cy="445646"/>
          </a:xfrm>
          <a:prstGeom prst="rightArrow">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4" name="Left-Right Arrow 33"/>
          <p:cNvSpPr/>
          <p:nvPr/>
        </p:nvSpPr>
        <p:spPr>
          <a:xfrm>
            <a:off x="7073810" y="1916717"/>
            <a:ext cx="1425907" cy="445646"/>
          </a:xfrm>
          <a:prstGeom prst="leftRightArrow">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5" name="Right Arrow 34"/>
          <p:cNvSpPr/>
          <p:nvPr/>
        </p:nvSpPr>
        <p:spPr>
          <a:xfrm>
            <a:off x="4930362" y="2732531"/>
            <a:ext cx="1574439" cy="445646"/>
          </a:xfrm>
          <a:prstGeom prst="rightArrow">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6" name="Left-Right Arrow 35"/>
          <p:cNvSpPr/>
          <p:nvPr/>
        </p:nvSpPr>
        <p:spPr>
          <a:xfrm>
            <a:off x="7073810" y="2732532"/>
            <a:ext cx="1425907" cy="445646"/>
          </a:xfrm>
          <a:prstGeom prst="leftRightArrow">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53837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Example</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19626321"/>
              </p:ext>
            </p:extLst>
          </p:nvPr>
        </p:nvGraphicFramePr>
        <p:xfrm>
          <a:off x="675482" y="996553"/>
          <a:ext cx="7786632" cy="3321282"/>
        </p:xfrm>
        <a:graphic>
          <a:graphicData uri="http://schemas.openxmlformats.org/drawingml/2006/table">
            <a:tbl>
              <a:tblPr/>
              <a:tblGrid>
                <a:gridCol w="1946922"/>
                <a:gridCol w="1946923"/>
                <a:gridCol w="1945865"/>
                <a:gridCol w="1946922"/>
              </a:tblGrid>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553547">
                <a:tc>
                  <a:txBody>
                    <a:bodyPr/>
                    <a:lstStyle/>
                    <a:p>
                      <a:pPr algn="ctr"/>
                      <a:r>
                        <a:rPr lang="en-US" sz="1600" dirty="0" smtClean="0"/>
                        <a:t>Text</a:t>
                      </a:r>
                      <a:endParaRPr lang="en-US" sz="1600" dirty="0"/>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Example</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80648716"/>
              </p:ext>
            </p:extLst>
          </p:nvPr>
        </p:nvGraphicFramePr>
        <p:xfrm>
          <a:off x="675482" y="996553"/>
          <a:ext cx="7786632" cy="3321282"/>
        </p:xfrm>
        <a:graphic>
          <a:graphicData uri="http://schemas.openxmlformats.org/drawingml/2006/table">
            <a:tbl>
              <a:tblPr/>
              <a:tblGrid>
                <a:gridCol w="1946922"/>
                <a:gridCol w="1946923"/>
                <a:gridCol w="1945865"/>
                <a:gridCol w="1946922"/>
              </a:tblGrid>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smtClean="0">
                          <a:ln>
                            <a:noFill/>
                          </a:ln>
                          <a:solidFill>
                            <a:schemeClr val="bg1"/>
                          </a:solidFill>
                          <a:effectLst/>
                          <a:latin typeface="Calibri" charset="0"/>
                          <a:ea typeface="ヒラギノ角ゴ ProN W3" charset="-128"/>
                          <a:cs typeface="+mn-cs"/>
                        </a:rPr>
                        <a:t>Column</a:t>
                      </a:r>
                      <a:r>
                        <a:rPr kumimoji="0" lang="en-US" sz="2000" b="1" i="0" u="none" strike="noStrike" cap="none" normalizeH="0" baseline="0" dirty="0" smtClean="0">
                          <a:ln>
                            <a:noFill/>
                          </a:ln>
                          <a:solidFill>
                            <a:schemeClr val="bg1"/>
                          </a:solidFill>
                          <a:effectLst/>
                          <a:latin typeface="Calibri" charset="0"/>
                          <a:ea typeface="ヒラギノ角ゴ ProN W3" charset="-128"/>
                        </a:rPr>
                        <a:t>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Calibri" charset="0"/>
                          <a:ea typeface="ヒラギノ角ゴ ProN W3" charset="-128"/>
                        </a:rPr>
                        <a:t>Column Title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53547">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charset="0"/>
                          <a:ea typeface="ヒラギノ角ゴ ProN W3" charset="-128"/>
                        </a:rPr>
                        <a:t>Text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 Sample Customer Success</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43</a:t>
            </a:fld>
            <a:endParaRPr lang="en-US"/>
          </a:p>
        </p:txBody>
      </p:sp>
      <p:sp>
        <p:nvSpPr>
          <p:cNvPr id="8" name="Rounded Rectangle 7"/>
          <p:cNvSpPr/>
          <p:nvPr/>
        </p:nvSpPr>
        <p:spPr bwMode="gray">
          <a:xfrm>
            <a:off x="433095" y="3586914"/>
            <a:ext cx="3234674" cy="90688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r>
              <a:rPr lang="en-US" dirty="0" smtClean="0">
                <a:solidFill>
                  <a:schemeClr val="tx1"/>
                </a:solidFill>
              </a:rPr>
              <a:t>Customer logo here</a:t>
            </a:r>
            <a:endParaRPr lang="en-US" dirty="0">
              <a:solidFill>
                <a:schemeClr val="tx1"/>
              </a:solidFill>
            </a:endParaRPr>
          </a:p>
        </p:txBody>
      </p:sp>
      <p:sp>
        <p:nvSpPr>
          <p:cNvPr id="9" name="TextBox 8"/>
          <p:cNvSpPr txBox="1"/>
          <p:nvPr/>
        </p:nvSpPr>
        <p:spPr bwMode="gray">
          <a:xfrm>
            <a:off x="1231613" y="2965408"/>
            <a:ext cx="1624104" cy="457048"/>
          </a:xfrm>
          <a:prstGeom prst="rect">
            <a:avLst/>
          </a:prstGeom>
          <a:noFill/>
        </p:spPr>
        <p:txBody>
          <a:bodyPr wrap="square" lIns="51426" tIns="25713" rIns="51426" bIns="25713" rtlCol="0">
            <a:spAutoFit/>
          </a:bodyPr>
          <a:lstStyle/>
          <a:p>
            <a:pPr>
              <a:lnSpc>
                <a:spcPct val="90000"/>
              </a:lnSpc>
            </a:pPr>
            <a:r>
              <a:rPr lang="en-US" b="1" dirty="0">
                <a:solidFill>
                  <a:schemeClr val="accent2"/>
                </a:solidFill>
              </a:rPr>
              <a:t>Customer name</a:t>
            </a:r>
            <a:r>
              <a:rPr lang="en-US" sz="1800" dirty="0"/>
              <a:t/>
            </a:r>
            <a:br>
              <a:rPr lang="en-US" sz="1800" dirty="0"/>
            </a:br>
            <a:r>
              <a:rPr lang="en-US" sz="1300" dirty="0"/>
              <a:t>Customer company</a:t>
            </a:r>
          </a:p>
        </p:txBody>
      </p:sp>
      <p:sp>
        <p:nvSpPr>
          <p:cNvPr id="12" name="Rectangle 11"/>
          <p:cNvSpPr/>
          <p:nvPr/>
        </p:nvSpPr>
        <p:spPr bwMode="gray">
          <a:xfrm>
            <a:off x="4114400" y="1123449"/>
            <a:ext cx="4669299" cy="2165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13" name="TextBox 12"/>
          <p:cNvSpPr txBox="1"/>
          <p:nvPr/>
        </p:nvSpPr>
        <p:spPr bwMode="gray">
          <a:xfrm>
            <a:off x="378958" y="1060840"/>
            <a:ext cx="3403476" cy="1783181"/>
          </a:xfrm>
          <a:prstGeom prst="rect">
            <a:avLst/>
          </a:prstGeom>
          <a:noFill/>
        </p:spPr>
        <p:txBody>
          <a:bodyPr wrap="square" lIns="51426" tIns="25713" rIns="51426" bIns="25713" rtlCol="0">
            <a:spAutoFit/>
          </a:bodyPr>
          <a:lstStyle/>
          <a:p>
            <a:pPr marL="102852" indent="-257129"/>
            <a:r>
              <a:rPr lang="en-US" sz="2000" dirty="0">
                <a:solidFill>
                  <a:schemeClr val="accent5"/>
                </a:solidFill>
                <a:latin typeface="Calibri" charset="0"/>
              </a:rPr>
              <a:t>“</a:t>
            </a:r>
            <a:r>
              <a:rPr lang="en-US" sz="1800" dirty="0">
                <a:solidFill>
                  <a:srgbClr val="000000"/>
                </a:solidFill>
                <a:latin typeface="Calibri" pitchFamily="34" charset="0"/>
              </a:rPr>
              <a:t>Splunk makes it cheaper and easier for Hughes to analyze network traffic for enterprise customers as well as manage bandwidth for consumer and small business customers</a:t>
            </a:r>
            <a:r>
              <a:rPr lang="en-US" sz="1800" dirty="0"/>
              <a:t>.</a:t>
            </a:r>
            <a:r>
              <a:rPr lang="en-US" sz="2000" dirty="0">
                <a:solidFill>
                  <a:schemeClr val="accent5"/>
                </a:solidFill>
                <a:latin typeface="Calibri" charset="0"/>
              </a:rPr>
              <a:t>”</a:t>
            </a:r>
            <a:endParaRPr lang="en-US" sz="2000" dirty="0"/>
          </a:p>
        </p:txBody>
      </p:sp>
      <p:sp>
        <p:nvSpPr>
          <p:cNvPr id="14" name="TextBox 13"/>
          <p:cNvSpPr txBox="1"/>
          <p:nvPr/>
        </p:nvSpPr>
        <p:spPr bwMode="gray">
          <a:xfrm>
            <a:off x="4101634" y="3637453"/>
            <a:ext cx="5042366" cy="623248"/>
          </a:xfrm>
          <a:prstGeom prst="rect">
            <a:avLst/>
          </a:prstGeom>
          <a:noFill/>
        </p:spPr>
        <p:txBody>
          <a:bodyPr wrap="square" lIns="51426" tIns="25713" rIns="51426" bIns="25713" rtlCol="0">
            <a:spAutoFit/>
          </a:bodyPr>
          <a:lstStyle/>
          <a:p>
            <a:pPr marL="162491" indent="-162491">
              <a:buSzPct val="80000"/>
              <a:buBlip>
                <a:blip r:embed="rId2"/>
              </a:buBlip>
            </a:pPr>
            <a:r>
              <a:rPr lang="en-US" sz="1200" dirty="0"/>
              <a:t>Bullet placeholder</a:t>
            </a:r>
          </a:p>
          <a:p>
            <a:pPr marL="162491" indent="-162491">
              <a:buSzPct val="80000"/>
              <a:buBlip>
                <a:blip r:embed="rId2"/>
              </a:buBlip>
            </a:pPr>
            <a:r>
              <a:rPr lang="en-US" sz="1200" dirty="0"/>
              <a:t>Bullet placeholder</a:t>
            </a:r>
          </a:p>
          <a:p>
            <a:pPr marL="162491" indent="-162491">
              <a:buSzPct val="80000"/>
              <a:buBlip>
                <a:blip r:embed="rId2"/>
              </a:buBlip>
            </a:pPr>
            <a:r>
              <a:rPr lang="en-US" sz="1200" dirty="0"/>
              <a:t>Bullet placeholder</a:t>
            </a:r>
          </a:p>
        </p:txBody>
      </p:sp>
      <p:sp>
        <p:nvSpPr>
          <p:cNvPr id="10" name="TextBox 9"/>
          <p:cNvSpPr txBox="1"/>
          <p:nvPr/>
        </p:nvSpPr>
        <p:spPr bwMode="gray">
          <a:xfrm>
            <a:off x="5433911" y="1938740"/>
            <a:ext cx="2452696" cy="302968"/>
          </a:xfrm>
          <a:prstGeom prst="rect">
            <a:avLst/>
          </a:prstGeom>
          <a:noFill/>
        </p:spPr>
        <p:txBody>
          <a:bodyPr wrap="square" lIns="51426" tIns="25713" rIns="51426" bIns="25713" rtlCol="0">
            <a:spAutoFit/>
          </a:bodyPr>
          <a:lstStyle/>
          <a:p>
            <a:pPr algn="ctr"/>
            <a:r>
              <a:rPr lang="en-US" dirty="0" smtClean="0"/>
              <a:t>Screenshot or graphic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Timeline Chart</a:t>
            </a:r>
            <a:endParaRPr lang="en-US" dirty="0"/>
          </a:p>
        </p:txBody>
      </p:sp>
      <p:sp>
        <p:nvSpPr>
          <p:cNvPr id="21" name="Slide Number Placeholder 20"/>
          <p:cNvSpPr>
            <a:spLocks noGrp="1"/>
          </p:cNvSpPr>
          <p:nvPr>
            <p:ph type="sldNum" sz="quarter" idx="12"/>
          </p:nvPr>
        </p:nvSpPr>
        <p:spPr/>
        <p:txBody>
          <a:bodyPr/>
          <a:lstStyle/>
          <a:p>
            <a:fld id="{027CC8FC-DC84-4CE8-AADD-ED05D9A2A54F}" type="slidenum">
              <a:rPr lang="en-US" smtClean="0"/>
              <a:pPr/>
              <a:t>44</a:t>
            </a:fld>
            <a:endParaRPr lang="en-US" dirty="0"/>
          </a:p>
        </p:txBody>
      </p:sp>
      <p:sp>
        <p:nvSpPr>
          <p:cNvPr id="3" name="AutoShape 2"/>
          <p:cNvSpPr>
            <a:spLocks noChangeArrowheads="1"/>
          </p:cNvSpPr>
          <p:nvPr/>
        </p:nvSpPr>
        <p:spPr bwMode="gray">
          <a:xfrm>
            <a:off x="857166" y="1353741"/>
            <a:ext cx="7502884" cy="2858393"/>
          </a:xfrm>
          <a:prstGeom prst="roundRect">
            <a:avLst>
              <a:gd name="adj" fmla="val 1481"/>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sp>
        <p:nvSpPr>
          <p:cNvPr id="4" name="AutoShape 3"/>
          <p:cNvSpPr>
            <a:spLocks noChangeArrowheads="1"/>
          </p:cNvSpPr>
          <p:nvPr/>
        </p:nvSpPr>
        <p:spPr bwMode="gray">
          <a:xfrm>
            <a:off x="853595" y="3287911"/>
            <a:ext cx="7306450" cy="882253"/>
          </a:xfrm>
          <a:prstGeom prst="rightArrow">
            <a:avLst>
              <a:gd name="adj1" fmla="val 50806"/>
              <a:gd name="adj2" fmla="val 62578"/>
            </a:avLst>
          </a:prstGeom>
          <a:solidFill>
            <a:srgbClr val="FFFFFF">
              <a:alpha val="54901"/>
            </a:srgbClr>
          </a:solidFill>
          <a:ln w="9525">
            <a:noFill/>
            <a:miter lim="800000"/>
            <a:headEnd/>
            <a:tailEnd/>
          </a:ln>
        </p:spPr>
        <p:txBody>
          <a:bodyPr wrap="none" lIns="51426" tIns="25713" rIns="51426" bIns="25713" anchor="ctr"/>
          <a:lstStyle/>
          <a:p>
            <a:endParaRPr lang="en-US"/>
          </a:p>
        </p:txBody>
      </p:sp>
      <p:sp>
        <p:nvSpPr>
          <p:cNvPr id="5" name="TextBox 11"/>
          <p:cNvSpPr txBox="1">
            <a:spLocks noChangeArrowheads="1"/>
          </p:cNvSpPr>
          <p:nvPr/>
        </p:nvSpPr>
        <p:spPr bwMode="gray">
          <a:xfrm>
            <a:off x="908061" y="3545086"/>
            <a:ext cx="791986" cy="343675"/>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000000"/>
                </a:solidFill>
                <a:latin typeface="Calibri" charset="0"/>
              </a:rPr>
              <a:t>Q1</a:t>
            </a:r>
          </a:p>
        </p:txBody>
      </p:sp>
      <p:sp>
        <p:nvSpPr>
          <p:cNvPr id="6" name="TextBox 12"/>
          <p:cNvSpPr txBox="1">
            <a:spLocks noChangeArrowheads="1"/>
          </p:cNvSpPr>
          <p:nvPr/>
        </p:nvSpPr>
        <p:spPr bwMode="gray">
          <a:xfrm>
            <a:off x="3017940" y="3545086"/>
            <a:ext cx="791986" cy="343675"/>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000000"/>
                </a:solidFill>
                <a:latin typeface="Calibri" charset="0"/>
              </a:rPr>
              <a:t>Q2</a:t>
            </a:r>
          </a:p>
        </p:txBody>
      </p:sp>
      <p:sp>
        <p:nvSpPr>
          <p:cNvPr id="7" name="TextBox 13"/>
          <p:cNvSpPr txBox="1">
            <a:spLocks noChangeArrowheads="1"/>
          </p:cNvSpPr>
          <p:nvPr/>
        </p:nvSpPr>
        <p:spPr bwMode="gray">
          <a:xfrm>
            <a:off x="5114426" y="3545086"/>
            <a:ext cx="791986" cy="343675"/>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000000"/>
                </a:solidFill>
                <a:latin typeface="Calibri" charset="0"/>
              </a:rPr>
              <a:t>Q3</a:t>
            </a:r>
          </a:p>
        </p:txBody>
      </p:sp>
      <p:sp>
        <p:nvSpPr>
          <p:cNvPr id="8" name="TextBox 14"/>
          <p:cNvSpPr txBox="1">
            <a:spLocks noChangeArrowheads="1"/>
          </p:cNvSpPr>
          <p:nvPr/>
        </p:nvSpPr>
        <p:spPr bwMode="gray">
          <a:xfrm>
            <a:off x="7211804" y="3545086"/>
            <a:ext cx="791986" cy="343675"/>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000000"/>
                </a:solidFill>
                <a:latin typeface="Calibri" charset="0"/>
              </a:rPr>
              <a:t>Q4</a:t>
            </a:r>
          </a:p>
        </p:txBody>
      </p:sp>
      <p:sp>
        <p:nvSpPr>
          <p:cNvPr id="9" name="TextBox 15"/>
          <p:cNvSpPr txBox="1">
            <a:spLocks noChangeArrowheads="1"/>
          </p:cNvSpPr>
          <p:nvPr/>
        </p:nvSpPr>
        <p:spPr bwMode="gray">
          <a:xfrm>
            <a:off x="2617929" y="1501081"/>
            <a:ext cx="1571471"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dirty="0">
                <a:solidFill>
                  <a:srgbClr val="000000"/>
                </a:solidFill>
                <a:latin typeface="Calibri" charset="0"/>
              </a:rPr>
              <a:t>Milestone</a:t>
            </a:r>
          </a:p>
        </p:txBody>
      </p:sp>
      <p:sp>
        <p:nvSpPr>
          <p:cNvPr id="10" name="TextBox 16"/>
          <p:cNvSpPr txBox="1">
            <a:spLocks noChangeArrowheads="1"/>
          </p:cNvSpPr>
          <p:nvPr/>
        </p:nvSpPr>
        <p:spPr bwMode="gray">
          <a:xfrm>
            <a:off x="7091265" y="1501081"/>
            <a:ext cx="1057172"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000000"/>
                </a:solidFill>
                <a:latin typeface="Calibri" charset="0"/>
              </a:rPr>
              <a:t>Event</a:t>
            </a:r>
          </a:p>
        </p:txBody>
      </p:sp>
      <p:sp>
        <p:nvSpPr>
          <p:cNvPr id="11" name="Line 26"/>
          <p:cNvSpPr>
            <a:spLocks noChangeShapeType="1"/>
          </p:cNvSpPr>
          <p:nvPr/>
        </p:nvSpPr>
        <p:spPr bwMode="gray">
          <a:xfrm rot="16200000">
            <a:off x="6849220" y="2726234"/>
            <a:ext cx="1535906" cy="0"/>
          </a:xfrm>
          <a:prstGeom prst="line">
            <a:avLst/>
          </a:prstGeom>
          <a:noFill/>
          <a:ln w="28575">
            <a:solidFill>
              <a:srgbClr val="FFFFFF"/>
            </a:solidFill>
            <a:prstDash val="dash"/>
            <a:round/>
            <a:headEnd/>
            <a:tailEnd/>
          </a:ln>
        </p:spPr>
        <p:txBody>
          <a:bodyPr lIns="51426" tIns="25713" rIns="51426" bIns="25713"/>
          <a:lstStyle/>
          <a:p>
            <a:endParaRPr lang="en-US"/>
          </a:p>
        </p:txBody>
      </p:sp>
      <p:sp>
        <p:nvSpPr>
          <p:cNvPr id="12" name="Line 27"/>
          <p:cNvSpPr>
            <a:spLocks noChangeShapeType="1"/>
          </p:cNvSpPr>
          <p:nvPr/>
        </p:nvSpPr>
        <p:spPr bwMode="gray">
          <a:xfrm rot="16200000">
            <a:off x="4742912" y="2726234"/>
            <a:ext cx="1535906" cy="0"/>
          </a:xfrm>
          <a:prstGeom prst="line">
            <a:avLst/>
          </a:prstGeom>
          <a:noFill/>
          <a:ln w="28575">
            <a:solidFill>
              <a:srgbClr val="FFFFFF"/>
            </a:solidFill>
            <a:prstDash val="dash"/>
            <a:round/>
            <a:headEnd/>
            <a:tailEnd/>
          </a:ln>
        </p:spPr>
        <p:txBody>
          <a:bodyPr lIns="51426" tIns="25713" rIns="51426" bIns="25713"/>
          <a:lstStyle/>
          <a:p>
            <a:endParaRPr lang="en-US"/>
          </a:p>
        </p:txBody>
      </p:sp>
      <p:sp>
        <p:nvSpPr>
          <p:cNvPr id="13" name="Line 28"/>
          <p:cNvSpPr>
            <a:spLocks noChangeShapeType="1"/>
          </p:cNvSpPr>
          <p:nvPr/>
        </p:nvSpPr>
        <p:spPr bwMode="gray">
          <a:xfrm rot="16200000">
            <a:off x="2643748" y="2726234"/>
            <a:ext cx="1535906" cy="0"/>
          </a:xfrm>
          <a:prstGeom prst="line">
            <a:avLst/>
          </a:prstGeom>
          <a:noFill/>
          <a:ln w="28575">
            <a:solidFill>
              <a:srgbClr val="FFFFFF"/>
            </a:solidFill>
            <a:prstDash val="dash"/>
            <a:round/>
            <a:headEnd/>
            <a:tailEnd/>
          </a:ln>
        </p:spPr>
        <p:txBody>
          <a:bodyPr lIns="51426" tIns="25713" rIns="51426" bIns="25713"/>
          <a:lstStyle/>
          <a:p>
            <a:endParaRPr lang="en-US"/>
          </a:p>
        </p:txBody>
      </p:sp>
      <p:sp>
        <p:nvSpPr>
          <p:cNvPr id="14" name="Line 29"/>
          <p:cNvSpPr>
            <a:spLocks noChangeShapeType="1"/>
          </p:cNvSpPr>
          <p:nvPr/>
        </p:nvSpPr>
        <p:spPr bwMode="gray">
          <a:xfrm rot="16200000">
            <a:off x="543690" y="2724448"/>
            <a:ext cx="1535906" cy="0"/>
          </a:xfrm>
          <a:prstGeom prst="line">
            <a:avLst/>
          </a:prstGeom>
          <a:noFill/>
          <a:ln w="28575">
            <a:solidFill>
              <a:srgbClr val="FFFFFF"/>
            </a:solidFill>
            <a:prstDash val="dash"/>
            <a:round/>
            <a:headEnd/>
            <a:tailEnd/>
          </a:ln>
        </p:spPr>
        <p:txBody>
          <a:bodyPr lIns="51426" tIns="25713" rIns="51426" bIns="25713"/>
          <a:lstStyle/>
          <a:p>
            <a:endParaRPr lang="en-US"/>
          </a:p>
        </p:txBody>
      </p:sp>
      <p:sp>
        <p:nvSpPr>
          <p:cNvPr id="17" name="Oval 22"/>
          <p:cNvSpPr>
            <a:spLocks noChangeArrowheads="1"/>
          </p:cNvSpPr>
          <p:nvPr/>
        </p:nvSpPr>
        <p:spPr bwMode="gray">
          <a:xfrm>
            <a:off x="1250928" y="3455789"/>
            <a:ext cx="122324" cy="122337"/>
          </a:xfrm>
          <a:prstGeom prst="ellipse">
            <a:avLst/>
          </a:prstGeom>
          <a:solidFill>
            <a:schemeClr val="accent1"/>
          </a:solidFill>
          <a:ln w="9525">
            <a:noFill/>
            <a:round/>
            <a:headEnd/>
            <a:tailEnd/>
          </a:ln>
        </p:spPr>
        <p:txBody>
          <a:bodyPr wrap="none" lIns="51426" tIns="25713" rIns="51426" bIns="25713" anchor="ctr"/>
          <a:lstStyle/>
          <a:p>
            <a:endParaRPr lang="en-US"/>
          </a:p>
        </p:txBody>
      </p:sp>
      <p:sp>
        <p:nvSpPr>
          <p:cNvPr id="18" name="Oval 23"/>
          <p:cNvSpPr>
            <a:spLocks noChangeArrowheads="1"/>
          </p:cNvSpPr>
          <p:nvPr/>
        </p:nvSpPr>
        <p:spPr bwMode="gray">
          <a:xfrm>
            <a:off x="3350092" y="3455789"/>
            <a:ext cx="122325" cy="122337"/>
          </a:xfrm>
          <a:prstGeom prst="ellipse">
            <a:avLst/>
          </a:prstGeom>
          <a:solidFill>
            <a:schemeClr val="accent1"/>
          </a:solidFill>
          <a:ln w="9525">
            <a:noFill/>
            <a:round/>
            <a:headEnd/>
            <a:tailEnd/>
          </a:ln>
        </p:spPr>
        <p:txBody>
          <a:bodyPr wrap="none" lIns="51426" tIns="25713" rIns="51426" bIns="25713" anchor="ctr"/>
          <a:lstStyle/>
          <a:p>
            <a:endParaRPr lang="en-US"/>
          </a:p>
        </p:txBody>
      </p:sp>
      <p:sp>
        <p:nvSpPr>
          <p:cNvPr id="19" name="Oval 24"/>
          <p:cNvSpPr>
            <a:spLocks noChangeArrowheads="1"/>
          </p:cNvSpPr>
          <p:nvPr/>
        </p:nvSpPr>
        <p:spPr bwMode="gray">
          <a:xfrm>
            <a:off x="5449257" y="3455789"/>
            <a:ext cx="122324" cy="122337"/>
          </a:xfrm>
          <a:prstGeom prst="ellipse">
            <a:avLst/>
          </a:prstGeom>
          <a:solidFill>
            <a:schemeClr val="accent1"/>
          </a:solidFill>
          <a:ln w="9525">
            <a:noFill/>
            <a:round/>
            <a:headEnd/>
            <a:tailEnd/>
          </a:ln>
        </p:spPr>
        <p:txBody>
          <a:bodyPr wrap="none" lIns="51426" tIns="25713" rIns="51426" bIns="25713" anchor="ctr"/>
          <a:lstStyle/>
          <a:p>
            <a:endParaRPr lang="en-US"/>
          </a:p>
        </p:txBody>
      </p:sp>
      <p:sp>
        <p:nvSpPr>
          <p:cNvPr id="20" name="Oval 25"/>
          <p:cNvSpPr>
            <a:spLocks noChangeArrowheads="1"/>
          </p:cNvSpPr>
          <p:nvPr/>
        </p:nvSpPr>
        <p:spPr bwMode="gray">
          <a:xfrm>
            <a:off x="7555564" y="3455789"/>
            <a:ext cx="122325" cy="122337"/>
          </a:xfrm>
          <a:prstGeom prst="ellipse">
            <a:avLst/>
          </a:prstGeom>
          <a:solidFill>
            <a:schemeClr val="accent1"/>
          </a:solidFill>
          <a:ln w="9525">
            <a:noFill/>
            <a:round/>
            <a:headEnd/>
            <a:tailEnd/>
          </a:ln>
        </p:spPr>
        <p:txBody>
          <a:bodyPr wrap="none" lIns="51426" tIns="25713" rIns="51426" bIns="25713" anchor="ct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Chart Example</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45</a:t>
            </a:fld>
            <a:endParaRPr lang="en-US"/>
          </a:p>
        </p:txBody>
      </p:sp>
      <p:sp>
        <p:nvSpPr>
          <p:cNvPr id="64" name="Rectangle 45"/>
          <p:cNvSpPr>
            <a:spLocks noChangeArrowheads="1"/>
          </p:cNvSpPr>
          <p:nvPr/>
        </p:nvSpPr>
        <p:spPr bwMode="gray">
          <a:xfrm>
            <a:off x="3716173" y="2454772"/>
            <a:ext cx="1392003" cy="425946"/>
          </a:xfrm>
          <a:prstGeom prst="rect">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sp>
        <p:nvSpPr>
          <p:cNvPr id="65" name="Rectangle 49"/>
          <p:cNvSpPr>
            <a:spLocks noChangeArrowheads="1"/>
          </p:cNvSpPr>
          <p:nvPr/>
        </p:nvSpPr>
        <p:spPr bwMode="gray">
          <a:xfrm>
            <a:off x="5742121" y="897434"/>
            <a:ext cx="1392002" cy="691158"/>
          </a:xfrm>
          <a:prstGeom prst="rect">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grpSp>
        <p:nvGrpSpPr>
          <p:cNvPr id="66" name="Group 105"/>
          <p:cNvGrpSpPr>
            <a:grpSpLocks/>
          </p:cNvGrpSpPr>
          <p:nvPr/>
        </p:nvGrpSpPr>
        <p:grpSpPr bwMode="gray">
          <a:xfrm>
            <a:off x="1691118" y="902792"/>
            <a:ext cx="5443006" cy="3444180"/>
            <a:chOff x="1894" y="1011"/>
            <a:chExt cx="6096" cy="3857"/>
          </a:xfrm>
        </p:grpSpPr>
        <p:grpSp>
          <p:nvGrpSpPr>
            <p:cNvPr id="67" name="Group 56"/>
            <p:cNvGrpSpPr>
              <a:grpSpLocks/>
            </p:cNvGrpSpPr>
            <p:nvPr/>
          </p:nvGrpSpPr>
          <p:grpSpPr bwMode="gray">
            <a:xfrm>
              <a:off x="1897" y="1011"/>
              <a:ext cx="6082" cy="3857"/>
              <a:chOff x="1763" y="1011"/>
              <a:chExt cx="7390" cy="3857"/>
            </a:xfrm>
          </p:grpSpPr>
          <p:sp>
            <p:nvSpPr>
              <p:cNvPr id="71" name="Line 50"/>
              <p:cNvSpPr>
                <a:spLocks noChangeShapeType="1"/>
              </p:cNvSpPr>
              <p:nvPr/>
            </p:nvSpPr>
            <p:spPr bwMode="gray">
              <a:xfrm>
                <a:off x="1763" y="4868"/>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sp>
            <p:nvSpPr>
              <p:cNvPr id="72" name="Line 51"/>
              <p:cNvSpPr>
                <a:spLocks noChangeShapeType="1"/>
              </p:cNvSpPr>
              <p:nvPr/>
            </p:nvSpPr>
            <p:spPr bwMode="gray">
              <a:xfrm>
                <a:off x="1763" y="4096"/>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sp>
            <p:nvSpPr>
              <p:cNvPr id="73" name="Line 52"/>
              <p:cNvSpPr>
                <a:spLocks noChangeShapeType="1"/>
              </p:cNvSpPr>
              <p:nvPr/>
            </p:nvSpPr>
            <p:spPr bwMode="gray">
              <a:xfrm>
                <a:off x="1763" y="3325"/>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sp>
            <p:nvSpPr>
              <p:cNvPr id="74" name="Line 53"/>
              <p:cNvSpPr>
                <a:spLocks noChangeShapeType="1"/>
              </p:cNvSpPr>
              <p:nvPr/>
            </p:nvSpPr>
            <p:spPr bwMode="gray">
              <a:xfrm>
                <a:off x="1763" y="2553"/>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sp>
            <p:nvSpPr>
              <p:cNvPr id="75" name="Line 54"/>
              <p:cNvSpPr>
                <a:spLocks noChangeShapeType="1"/>
              </p:cNvSpPr>
              <p:nvPr/>
            </p:nvSpPr>
            <p:spPr bwMode="gray">
              <a:xfrm>
                <a:off x="1763" y="1782"/>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sp>
            <p:nvSpPr>
              <p:cNvPr id="76" name="Line 55"/>
              <p:cNvSpPr>
                <a:spLocks noChangeShapeType="1"/>
              </p:cNvSpPr>
              <p:nvPr/>
            </p:nvSpPr>
            <p:spPr bwMode="gray">
              <a:xfrm>
                <a:off x="1763" y="1011"/>
                <a:ext cx="7390" cy="0"/>
              </a:xfrm>
              <a:prstGeom prst="line">
                <a:avLst/>
              </a:prstGeom>
              <a:noFill/>
              <a:ln w="19050">
                <a:solidFill>
                  <a:srgbClr val="B2B2B2"/>
                </a:solidFill>
                <a:round/>
                <a:headEnd/>
                <a:tailEnd/>
              </a:ln>
            </p:spPr>
            <p:txBody>
              <a:bodyPr/>
              <a:lstStyle/>
              <a:p>
                <a:pPr defTabSz="514259">
                  <a:defRPr/>
                </a:pPr>
                <a:endParaRPr lang="en-US" sz="1000" kern="0">
                  <a:solidFill>
                    <a:sysClr val="windowText" lastClr="000000"/>
                  </a:solidFill>
                </a:endParaRPr>
              </a:p>
            </p:txBody>
          </p:sp>
        </p:grpSp>
        <p:sp>
          <p:nvSpPr>
            <p:cNvPr id="68" name="Rectangle 48"/>
            <p:cNvSpPr>
              <a:spLocks noChangeArrowheads="1"/>
            </p:cNvSpPr>
            <p:nvPr/>
          </p:nvSpPr>
          <p:spPr bwMode="gray">
            <a:xfrm>
              <a:off x="6431" y="1777"/>
              <a:ext cx="1559" cy="3091"/>
            </a:xfrm>
            <a:prstGeom prst="rect">
              <a:avLst/>
            </a:prstGeom>
            <a:gradFill rotWithShape="1">
              <a:gsLst>
                <a:gs pos="0">
                  <a:srgbClr val="5F5F5F"/>
                </a:gs>
                <a:gs pos="100000">
                  <a:srgbClr val="333333"/>
                </a:gs>
              </a:gsLst>
              <a:lin ang="5400000" scaled="1"/>
            </a:gra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69" name="Rectangle 44"/>
            <p:cNvSpPr>
              <a:spLocks noChangeArrowheads="1"/>
            </p:cNvSpPr>
            <p:nvPr/>
          </p:nvSpPr>
          <p:spPr bwMode="gray">
            <a:xfrm>
              <a:off x="4162" y="3224"/>
              <a:ext cx="1559" cy="1644"/>
            </a:xfrm>
            <a:prstGeom prst="rect">
              <a:avLst/>
            </a:prstGeom>
            <a:gradFill rotWithShape="1">
              <a:gsLst>
                <a:gs pos="0">
                  <a:srgbClr val="5F5F5F"/>
                </a:gs>
                <a:gs pos="100000">
                  <a:srgbClr val="333333"/>
                </a:gs>
              </a:gsLst>
              <a:lin ang="5400000" scaled="1"/>
            </a:gra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70" name="Rectangle 43"/>
            <p:cNvSpPr>
              <a:spLocks noChangeArrowheads="1"/>
            </p:cNvSpPr>
            <p:nvPr/>
          </p:nvSpPr>
          <p:spPr bwMode="gray">
            <a:xfrm>
              <a:off x="1894" y="3941"/>
              <a:ext cx="1559" cy="927"/>
            </a:xfrm>
            <a:prstGeom prst="rect">
              <a:avLst/>
            </a:prstGeom>
            <a:gradFill rotWithShape="1">
              <a:gsLst>
                <a:gs pos="0">
                  <a:srgbClr val="5F5F5F"/>
                </a:gs>
                <a:gs pos="100000">
                  <a:srgbClr val="333333"/>
                </a:gs>
              </a:gsLst>
              <a:lin ang="5400000" scaled="1"/>
            </a:gradFill>
            <a:ln w="9525">
              <a:noFill/>
              <a:miter lim="800000"/>
              <a:headEnd/>
              <a:tailEnd/>
            </a:ln>
          </p:spPr>
          <p:txBody>
            <a:bodyPr wrap="none" anchor="ctr"/>
            <a:lstStyle/>
            <a:p>
              <a:pPr defTabSz="514259">
                <a:defRPr/>
              </a:pPr>
              <a:endParaRPr lang="en-US" sz="1000" kern="0">
                <a:solidFill>
                  <a:sysClr val="windowText" lastClr="000000"/>
                </a:solidFill>
              </a:endParaRPr>
            </a:p>
          </p:txBody>
        </p:sp>
      </p:grpSp>
      <p:sp>
        <p:nvSpPr>
          <p:cNvPr id="77" name="TextBox 13"/>
          <p:cNvSpPr txBox="1">
            <a:spLocks noChangeArrowheads="1"/>
          </p:cNvSpPr>
          <p:nvPr/>
        </p:nvSpPr>
        <p:spPr bwMode="gray">
          <a:xfrm>
            <a:off x="7601994" y="3727252"/>
            <a:ext cx="1122352" cy="294302"/>
          </a:xfrm>
          <a:prstGeom prst="rect">
            <a:avLst/>
          </a:prstGeom>
          <a:noFill/>
          <a:ln w="9525">
            <a:noFill/>
            <a:miter lim="800000"/>
            <a:headEnd/>
            <a:tailEnd/>
          </a:ln>
        </p:spPr>
        <p:txBody>
          <a:bodyPr lIns="51426" tIns="25713" rIns="51426" bIns="25713">
            <a:spAutoFit/>
          </a:bodyPr>
          <a:lstStyle/>
          <a:p>
            <a:pPr defTabSz="514259">
              <a:lnSpc>
                <a:spcPct val="85000"/>
              </a:lnSpc>
              <a:defRPr/>
            </a:pPr>
            <a:r>
              <a:rPr lang="en-US" sz="1800" kern="0">
                <a:solidFill>
                  <a:srgbClr val="000000"/>
                </a:solidFill>
                <a:latin typeface="Calibri" charset="0"/>
              </a:rPr>
              <a:t>Planned</a:t>
            </a:r>
          </a:p>
        </p:txBody>
      </p:sp>
      <p:sp>
        <p:nvSpPr>
          <p:cNvPr id="78" name="TextBox 14"/>
          <p:cNvSpPr txBox="1">
            <a:spLocks noChangeArrowheads="1"/>
          </p:cNvSpPr>
          <p:nvPr/>
        </p:nvSpPr>
        <p:spPr bwMode="gray">
          <a:xfrm>
            <a:off x="7601994" y="3393282"/>
            <a:ext cx="1106280" cy="294302"/>
          </a:xfrm>
          <a:prstGeom prst="rect">
            <a:avLst/>
          </a:prstGeom>
          <a:noFill/>
          <a:ln w="9525">
            <a:noFill/>
            <a:miter lim="800000"/>
            <a:headEnd/>
            <a:tailEnd/>
          </a:ln>
        </p:spPr>
        <p:txBody>
          <a:bodyPr lIns="51426" tIns="25713" rIns="51426" bIns="25713">
            <a:spAutoFit/>
          </a:bodyPr>
          <a:lstStyle/>
          <a:p>
            <a:pPr defTabSz="514259">
              <a:lnSpc>
                <a:spcPct val="85000"/>
              </a:lnSpc>
              <a:defRPr/>
            </a:pPr>
            <a:r>
              <a:rPr lang="en-US" sz="1800" kern="0" dirty="0">
                <a:solidFill>
                  <a:srgbClr val="000000"/>
                </a:solidFill>
                <a:latin typeface="Calibri" charset="0"/>
              </a:rPr>
              <a:t>Actual</a:t>
            </a:r>
          </a:p>
        </p:txBody>
      </p:sp>
      <p:sp>
        <p:nvSpPr>
          <p:cNvPr id="79" name="TextBox 20"/>
          <p:cNvSpPr txBox="1">
            <a:spLocks noChangeArrowheads="1"/>
          </p:cNvSpPr>
          <p:nvPr/>
        </p:nvSpPr>
        <p:spPr bwMode="gray">
          <a:xfrm>
            <a:off x="3839391" y="3018235"/>
            <a:ext cx="1108066"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FFFFFF"/>
                </a:solidFill>
                <a:latin typeface="Calibri" charset="0"/>
              </a:rPr>
              <a:t>Number</a:t>
            </a:r>
          </a:p>
        </p:txBody>
      </p:sp>
      <p:sp>
        <p:nvSpPr>
          <p:cNvPr id="80" name="TextBox 21"/>
          <p:cNvSpPr txBox="1">
            <a:spLocks noChangeArrowheads="1"/>
          </p:cNvSpPr>
          <p:nvPr/>
        </p:nvSpPr>
        <p:spPr bwMode="gray">
          <a:xfrm>
            <a:off x="3839391" y="2494955"/>
            <a:ext cx="1108066"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FFFFFF"/>
                </a:solidFill>
                <a:latin typeface="Calibri" charset="0"/>
              </a:rPr>
              <a:t>Number</a:t>
            </a:r>
          </a:p>
        </p:txBody>
      </p:sp>
      <p:sp>
        <p:nvSpPr>
          <p:cNvPr id="81" name="TextBox 24"/>
          <p:cNvSpPr txBox="1">
            <a:spLocks noChangeArrowheads="1"/>
          </p:cNvSpPr>
          <p:nvPr/>
        </p:nvSpPr>
        <p:spPr bwMode="gray">
          <a:xfrm>
            <a:off x="5884089" y="1963639"/>
            <a:ext cx="1108066"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a:solidFill>
                  <a:srgbClr val="FFFFFF"/>
                </a:solidFill>
                <a:latin typeface="Calibri" charset="0"/>
              </a:rPr>
              <a:t>Number</a:t>
            </a:r>
          </a:p>
        </p:txBody>
      </p:sp>
      <p:sp>
        <p:nvSpPr>
          <p:cNvPr id="82" name="TextBox 28"/>
          <p:cNvSpPr txBox="1">
            <a:spLocks noChangeArrowheads="1"/>
          </p:cNvSpPr>
          <p:nvPr/>
        </p:nvSpPr>
        <p:spPr bwMode="gray">
          <a:xfrm>
            <a:off x="5883197" y="984945"/>
            <a:ext cx="1108959"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b="1" dirty="0">
                <a:solidFill>
                  <a:srgbClr val="FFFFFF"/>
                </a:solidFill>
                <a:latin typeface="Calibri" charset="0"/>
              </a:rPr>
              <a:t>Number</a:t>
            </a:r>
          </a:p>
        </p:txBody>
      </p:sp>
      <p:sp>
        <p:nvSpPr>
          <p:cNvPr id="83" name="TextBox 33"/>
          <p:cNvSpPr txBox="1">
            <a:spLocks noChangeArrowheads="1"/>
          </p:cNvSpPr>
          <p:nvPr/>
        </p:nvSpPr>
        <p:spPr bwMode="gray">
          <a:xfrm>
            <a:off x="1833086" y="3802261"/>
            <a:ext cx="1108066" cy="344686"/>
          </a:xfrm>
          <a:prstGeom prst="rect">
            <a:avLst/>
          </a:prstGeom>
          <a:noFill/>
          <a:ln w="9525">
            <a:noFill/>
            <a:miter lim="800000"/>
            <a:headEnd/>
            <a:tailEnd/>
          </a:ln>
        </p:spPr>
        <p:txBody>
          <a:bodyPr lIns="51426" tIns="25713" rIns="51426" bIns="25713">
            <a:spAutoFit/>
          </a:bodyPr>
          <a:lstStyle/>
          <a:p>
            <a:pPr algn="ctr">
              <a:lnSpc>
                <a:spcPts val="2250"/>
              </a:lnSpc>
            </a:pPr>
            <a:r>
              <a:rPr lang="en-US" sz="2000" dirty="0">
                <a:solidFill>
                  <a:srgbClr val="FFFFFF"/>
                </a:solidFill>
                <a:latin typeface="Calibri" charset="0"/>
              </a:rPr>
              <a:t>Number</a:t>
            </a:r>
          </a:p>
        </p:txBody>
      </p:sp>
      <p:grpSp>
        <p:nvGrpSpPr>
          <p:cNvPr id="84" name="Group 106"/>
          <p:cNvGrpSpPr>
            <a:grpSpLocks/>
          </p:cNvGrpSpPr>
          <p:nvPr/>
        </p:nvGrpSpPr>
        <p:grpSpPr bwMode="gray">
          <a:xfrm>
            <a:off x="1699154" y="4366621"/>
            <a:ext cx="5464435" cy="383977"/>
            <a:chOff x="1903" y="4890"/>
            <a:chExt cx="6120" cy="430"/>
          </a:xfrm>
        </p:grpSpPr>
        <p:sp>
          <p:nvSpPr>
            <p:cNvPr id="85" name="TextBox 7"/>
            <p:cNvSpPr txBox="1">
              <a:spLocks noChangeArrowheads="1"/>
            </p:cNvSpPr>
            <p:nvPr/>
          </p:nvSpPr>
          <p:spPr bwMode="gray">
            <a:xfrm>
              <a:off x="4346" y="4890"/>
              <a:ext cx="1542" cy="430"/>
            </a:xfrm>
            <a:prstGeom prst="rect">
              <a:avLst/>
            </a:prstGeom>
            <a:noFill/>
            <a:ln w="9525">
              <a:noFill/>
              <a:miter lim="800000"/>
              <a:headEnd/>
              <a:tailEnd/>
            </a:ln>
          </p:spPr>
          <p:txBody>
            <a:bodyPr>
              <a:spAutoFit/>
            </a:bodyPr>
            <a:lstStyle/>
            <a:p>
              <a:pPr algn="ctr" defTabSz="514259">
                <a:lnSpc>
                  <a:spcPts val="2250"/>
                </a:lnSpc>
                <a:defRPr/>
              </a:pPr>
              <a:r>
                <a:rPr lang="en-US" sz="2000" kern="0" dirty="0">
                  <a:solidFill>
                    <a:srgbClr val="000000"/>
                  </a:solidFill>
                  <a:latin typeface="Calibri" charset="0"/>
                </a:rPr>
                <a:t>FY09</a:t>
              </a:r>
            </a:p>
          </p:txBody>
        </p:sp>
        <p:sp>
          <p:nvSpPr>
            <p:cNvPr id="86" name="TextBox 8"/>
            <p:cNvSpPr txBox="1">
              <a:spLocks noChangeArrowheads="1"/>
            </p:cNvSpPr>
            <p:nvPr/>
          </p:nvSpPr>
          <p:spPr bwMode="gray">
            <a:xfrm>
              <a:off x="6481" y="4890"/>
              <a:ext cx="1542" cy="430"/>
            </a:xfrm>
            <a:prstGeom prst="rect">
              <a:avLst/>
            </a:prstGeom>
            <a:noFill/>
            <a:ln w="9525">
              <a:noFill/>
              <a:miter lim="800000"/>
              <a:headEnd/>
              <a:tailEnd/>
            </a:ln>
          </p:spPr>
          <p:txBody>
            <a:bodyPr>
              <a:spAutoFit/>
            </a:bodyPr>
            <a:lstStyle/>
            <a:p>
              <a:pPr algn="ctr" defTabSz="514259">
                <a:lnSpc>
                  <a:spcPts val="2250"/>
                </a:lnSpc>
                <a:defRPr/>
              </a:pPr>
              <a:r>
                <a:rPr lang="en-US" sz="2000" kern="0" dirty="0">
                  <a:solidFill>
                    <a:srgbClr val="000000"/>
                  </a:solidFill>
                  <a:latin typeface="Calibri" charset="0"/>
                </a:rPr>
                <a:t>FY10</a:t>
              </a:r>
            </a:p>
          </p:txBody>
        </p:sp>
        <p:sp>
          <p:nvSpPr>
            <p:cNvPr id="87" name="TextBox 34"/>
            <p:cNvSpPr txBox="1">
              <a:spLocks noChangeArrowheads="1"/>
            </p:cNvSpPr>
            <p:nvPr/>
          </p:nvSpPr>
          <p:spPr bwMode="gray">
            <a:xfrm>
              <a:off x="1903" y="4890"/>
              <a:ext cx="1542" cy="430"/>
            </a:xfrm>
            <a:prstGeom prst="rect">
              <a:avLst/>
            </a:prstGeom>
            <a:noFill/>
            <a:ln w="9525">
              <a:noFill/>
              <a:miter lim="800000"/>
              <a:headEnd/>
              <a:tailEnd/>
            </a:ln>
          </p:spPr>
          <p:txBody>
            <a:bodyPr>
              <a:spAutoFit/>
            </a:bodyPr>
            <a:lstStyle/>
            <a:p>
              <a:pPr algn="ctr" defTabSz="514259">
                <a:lnSpc>
                  <a:spcPts val="2250"/>
                </a:lnSpc>
                <a:defRPr/>
              </a:pPr>
              <a:r>
                <a:rPr lang="en-US" sz="2000" kern="0" dirty="0">
                  <a:solidFill>
                    <a:srgbClr val="000000"/>
                  </a:solidFill>
                  <a:latin typeface="Calibri" charset="0"/>
                </a:rPr>
                <a:t>FY08</a:t>
              </a:r>
            </a:p>
          </p:txBody>
        </p:sp>
      </p:grpSp>
      <p:grpSp>
        <p:nvGrpSpPr>
          <p:cNvPr id="88" name="Group 67"/>
          <p:cNvGrpSpPr>
            <a:grpSpLocks/>
          </p:cNvGrpSpPr>
          <p:nvPr/>
        </p:nvGrpSpPr>
        <p:grpSpPr bwMode="gray">
          <a:xfrm>
            <a:off x="3751888" y="3519190"/>
            <a:ext cx="1333072" cy="50006"/>
            <a:chOff x="4320" y="3941"/>
            <a:chExt cx="1493" cy="56"/>
          </a:xfrm>
        </p:grpSpPr>
        <p:sp>
          <p:nvSpPr>
            <p:cNvPr id="89" name="Rectangle 42"/>
            <p:cNvSpPr>
              <a:spLocks noChangeArrowheads="1"/>
            </p:cNvSpPr>
            <p:nvPr/>
          </p:nvSpPr>
          <p:spPr bwMode="gray">
            <a:xfrm>
              <a:off x="4320"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0" name="Rectangle 57"/>
            <p:cNvSpPr>
              <a:spLocks noChangeArrowheads="1"/>
            </p:cNvSpPr>
            <p:nvPr/>
          </p:nvSpPr>
          <p:spPr bwMode="gray">
            <a:xfrm>
              <a:off x="4459"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1" name="Rectangle 58"/>
            <p:cNvSpPr>
              <a:spLocks noChangeArrowheads="1"/>
            </p:cNvSpPr>
            <p:nvPr/>
          </p:nvSpPr>
          <p:spPr bwMode="gray">
            <a:xfrm>
              <a:off x="4598"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2" name="Rectangle 59"/>
            <p:cNvSpPr>
              <a:spLocks noChangeArrowheads="1"/>
            </p:cNvSpPr>
            <p:nvPr/>
          </p:nvSpPr>
          <p:spPr bwMode="gray">
            <a:xfrm>
              <a:off x="4738"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3" name="Rectangle 60"/>
            <p:cNvSpPr>
              <a:spLocks noChangeArrowheads="1"/>
            </p:cNvSpPr>
            <p:nvPr/>
          </p:nvSpPr>
          <p:spPr bwMode="gray">
            <a:xfrm>
              <a:off x="4877"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4" name="Rectangle 61"/>
            <p:cNvSpPr>
              <a:spLocks noChangeArrowheads="1"/>
            </p:cNvSpPr>
            <p:nvPr/>
          </p:nvSpPr>
          <p:spPr bwMode="gray">
            <a:xfrm>
              <a:off x="5017"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5" name="Rectangle 62"/>
            <p:cNvSpPr>
              <a:spLocks noChangeArrowheads="1"/>
            </p:cNvSpPr>
            <p:nvPr/>
          </p:nvSpPr>
          <p:spPr bwMode="gray">
            <a:xfrm>
              <a:off x="5156"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6" name="Rectangle 63"/>
            <p:cNvSpPr>
              <a:spLocks noChangeArrowheads="1"/>
            </p:cNvSpPr>
            <p:nvPr/>
          </p:nvSpPr>
          <p:spPr bwMode="gray">
            <a:xfrm>
              <a:off x="5435"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7" name="Rectangle 64"/>
            <p:cNvSpPr>
              <a:spLocks noChangeArrowheads="1"/>
            </p:cNvSpPr>
            <p:nvPr/>
          </p:nvSpPr>
          <p:spPr bwMode="gray">
            <a:xfrm>
              <a:off x="5574"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8" name="Rectangle 65"/>
            <p:cNvSpPr>
              <a:spLocks noChangeArrowheads="1"/>
            </p:cNvSpPr>
            <p:nvPr/>
          </p:nvSpPr>
          <p:spPr bwMode="gray">
            <a:xfrm>
              <a:off x="5295"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99" name="Rectangle 66"/>
            <p:cNvSpPr>
              <a:spLocks noChangeArrowheads="1"/>
            </p:cNvSpPr>
            <p:nvPr/>
          </p:nvSpPr>
          <p:spPr bwMode="gray">
            <a:xfrm>
              <a:off x="5714"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grpSp>
      <p:grpSp>
        <p:nvGrpSpPr>
          <p:cNvPr id="100" name="Group 68"/>
          <p:cNvGrpSpPr>
            <a:grpSpLocks/>
          </p:cNvGrpSpPr>
          <p:nvPr/>
        </p:nvGrpSpPr>
        <p:grpSpPr bwMode="gray">
          <a:xfrm>
            <a:off x="5771586" y="2878931"/>
            <a:ext cx="1333072" cy="50006"/>
            <a:chOff x="4320" y="3941"/>
            <a:chExt cx="1493" cy="56"/>
          </a:xfrm>
        </p:grpSpPr>
        <p:sp>
          <p:nvSpPr>
            <p:cNvPr id="101" name="Rectangle 69"/>
            <p:cNvSpPr>
              <a:spLocks noChangeArrowheads="1"/>
            </p:cNvSpPr>
            <p:nvPr/>
          </p:nvSpPr>
          <p:spPr bwMode="gray">
            <a:xfrm>
              <a:off x="4320"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2" name="Rectangle 70"/>
            <p:cNvSpPr>
              <a:spLocks noChangeArrowheads="1"/>
            </p:cNvSpPr>
            <p:nvPr/>
          </p:nvSpPr>
          <p:spPr bwMode="gray">
            <a:xfrm>
              <a:off x="4459"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3" name="Rectangle 71"/>
            <p:cNvSpPr>
              <a:spLocks noChangeArrowheads="1"/>
            </p:cNvSpPr>
            <p:nvPr/>
          </p:nvSpPr>
          <p:spPr bwMode="gray">
            <a:xfrm>
              <a:off x="4598"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4" name="Rectangle 72"/>
            <p:cNvSpPr>
              <a:spLocks noChangeArrowheads="1"/>
            </p:cNvSpPr>
            <p:nvPr/>
          </p:nvSpPr>
          <p:spPr bwMode="gray">
            <a:xfrm>
              <a:off x="4738"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5" name="Rectangle 73"/>
            <p:cNvSpPr>
              <a:spLocks noChangeArrowheads="1"/>
            </p:cNvSpPr>
            <p:nvPr/>
          </p:nvSpPr>
          <p:spPr bwMode="gray">
            <a:xfrm>
              <a:off x="4877"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6" name="Rectangle 74"/>
            <p:cNvSpPr>
              <a:spLocks noChangeArrowheads="1"/>
            </p:cNvSpPr>
            <p:nvPr/>
          </p:nvSpPr>
          <p:spPr bwMode="gray">
            <a:xfrm>
              <a:off x="5017"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7" name="Rectangle 75"/>
            <p:cNvSpPr>
              <a:spLocks noChangeArrowheads="1"/>
            </p:cNvSpPr>
            <p:nvPr/>
          </p:nvSpPr>
          <p:spPr bwMode="gray">
            <a:xfrm>
              <a:off x="5156"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8" name="Rectangle 76"/>
            <p:cNvSpPr>
              <a:spLocks noChangeArrowheads="1"/>
            </p:cNvSpPr>
            <p:nvPr/>
          </p:nvSpPr>
          <p:spPr bwMode="gray">
            <a:xfrm>
              <a:off x="5435"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09" name="Rectangle 77"/>
            <p:cNvSpPr>
              <a:spLocks noChangeArrowheads="1"/>
            </p:cNvSpPr>
            <p:nvPr/>
          </p:nvSpPr>
          <p:spPr bwMode="gray">
            <a:xfrm>
              <a:off x="5574"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10" name="Rectangle 78"/>
            <p:cNvSpPr>
              <a:spLocks noChangeArrowheads="1"/>
            </p:cNvSpPr>
            <p:nvPr/>
          </p:nvSpPr>
          <p:spPr bwMode="gray">
            <a:xfrm>
              <a:off x="5295"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11" name="Rectangle 79"/>
            <p:cNvSpPr>
              <a:spLocks noChangeArrowheads="1"/>
            </p:cNvSpPr>
            <p:nvPr/>
          </p:nvSpPr>
          <p:spPr bwMode="gray">
            <a:xfrm>
              <a:off x="5714" y="3941"/>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grpSp>
      <p:sp>
        <p:nvSpPr>
          <p:cNvPr id="112" name="Rectangle 80"/>
          <p:cNvSpPr>
            <a:spLocks noChangeArrowheads="1"/>
          </p:cNvSpPr>
          <p:nvPr/>
        </p:nvSpPr>
        <p:spPr bwMode="gray">
          <a:xfrm>
            <a:off x="7323414" y="3775472"/>
            <a:ext cx="218756" cy="211634"/>
          </a:xfrm>
          <a:prstGeom prst="rect">
            <a:avLst/>
          </a:prstGeom>
          <a:gradFill rotWithShape="1">
            <a:gsLst>
              <a:gs pos="0">
                <a:srgbClr val="5F5F5F"/>
              </a:gs>
              <a:gs pos="100000">
                <a:srgbClr val="333333"/>
              </a:gs>
            </a:gsLst>
            <a:lin ang="5400000" scaled="1"/>
          </a:gradFill>
          <a:ln w="9525">
            <a:noFill/>
            <a:miter lim="800000"/>
            <a:headEnd/>
            <a:tailEnd/>
          </a:ln>
        </p:spPr>
        <p:txBody>
          <a:bodyPr wrap="none" lIns="51426" tIns="25713" rIns="51426" bIns="25713" anchor="ctr"/>
          <a:lstStyle/>
          <a:p>
            <a:pPr defTabSz="514259">
              <a:defRPr/>
            </a:pPr>
            <a:endParaRPr lang="en-US" sz="1000" kern="0">
              <a:solidFill>
                <a:sysClr val="windowText" lastClr="000000"/>
              </a:solidFill>
            </a:endParaRPr>
          </a:p>
        </p:txBody>
      </p:sp>
      <p:sp>
        <p:nvSpPr>
          <p:cNvPr id="113" name="Rectangle 81"/>
          <p:cNvSpPr>
            <a:spLocks noChangeArrowheads="1"/>
          </p:cNvSpPr>
          <p:nvPr/>
        </p:nvSpPr>
        <p:spPr bwMode="gray">
          <a:xfrm>
            <a:off x="7323414" y="3436144"/>
            <a:ext cx="218756" cy="211634"/>
          </a:xfrm>
          <a:prstGeom prst="rect">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a:endParaRPr lang="en-US" sz="1300" kern="0">
              <a:solidFill>
                <a:srgbClr val="FFFFFF"/>
              </a:solidFill>
              <a:latin typeface="Myriad Pro" charset="0"/>
            </a:endParaRPr>
          </a:p>
        </p:txBody>
      </p:sp>
      <p:sp>
        <p:nvSpPr>
          <p:cNvPr id="114" name="Freeform 88"/>
          <p:cNvSpPr>
            <a:spLocks/>
          </p:cNvSpPr>
          <p:nvPr/>
        </p:nvSpPr>
        <p:spPr bwMode="gray">
          <a:xfrm>
            <a:off x="5099247" y="896541"/>
            <a:ext cx="651804" cy="1994892"/>
          </a:xfrm>
          <a:custGeom>
            <a:avLst/>
            <a:gdLst>
              <a:gd name="T0" fmla="*/ 0 w 604"/>
              <a:gd name="T1" fmla="*/ 2147483647 h 2234"/>
              <a:gd name="T2" fmla="*/ 2147483647 w 604"/>
              <a:gd name="T3" fmla="*/ 2147483647 h 2234"/>
              <a:gd name="T4" fmla="*/ 2147483647 w 604"/>
              <a:gd name="T5" fmla="*/ 0 h 2234"/>
              <a:gd name="T6" fmla="*/ 0 w 604"/>
              <a:gd name="T7" fmla="*/ 2147483647 h 2234"/>
              <a:gd name="T8" fmla="*/ 0 w 604"/>
              <a:gd name="T9" fmla="*/ 2147483647 h 2234"/>
              <a:gd name="T10" fmla="*/ 0 60000 65536"/>
              <a:gd name="T11" fmla="*/ 0 60000 65536"/>
              <a:gd name="T12" fmla="*/ 0 60000 65536"/>
              <a:gd name="T13" fmla="*/ 0 60000 65536"/>
              <a:gd name="T14" fmla="*/ 0 60000 65536"/>
              <a:gd name="T15" fmla="*/ 0 w 604"/>
              <a:gd name="T16" fmla="*/ 0 h 2234"/>
              <a:gd name="T17" fmla="*/ 604 w 604"/>
              <a:gd name="T18" fmla="*/ 2234 h 2234"/>
            </a:gdLst>
            <a:ahLst/>
            <a:cxnLst>
              <a:cxn ang="T10">
                <a:pos x="T0" y="T1"/>
              </a:cxn>
              <a:cxn ang="T11">
                <a:pos x="T2" y="T3"/>
              </a:cxn>
              <a:cxn ang="T12">
                <a:pos x="T4" y="T5"/>
              </a:cxn>
              <a:cxn ang="T13">
                <a:pos x="T6" y="T7"/>
              </a:cxn>
              <a:cxn ang="T14">
                <a:pos x="T8" y="T9"/>
              </a:cxn>
            </a:cxnLst>
            <a:rect l="T15" t="T16" r="T17" b="T18"/>
            <a:pathLst>
              <a:path w="604" h="2234">
                <a:moveTo>
                  <a:pt x="0" y="2234"/>
                </a:moveTo>
                <a:lnTo>
                  <a:pt x="604" y="766"/>
                </a:lnTo>
                <a:lnTo>
                  <a:pt x="604" y="0"/>
                </a:lnTo>
                <a:lnTo>
                  <a:pt x="0" y="1750"/>
                </a:lnTo>
                <a:lnTo>
                  <a:pt x="0" y="2234"/>
                </a:lnTo>
                <a:close/>
              </a:path>
            </a:pathLst>
          </a:custGeom>
          <a:gradFill rotWithShape="1">
            <a:gsLst>
              <a:gs pos="0">
                <a:srgbClr val="8FB568">
                  <a:alpha val="54999"/>
                </a:srgbClr>
              </a:gs>
              <a:gs pos="100000">
                <a:srgbClr val="FFFFFF">
                  <a:alpha val="0"/>
                </a:srgbClr>
              </a:gs>
            </a:gsLst>
            <a:lin ang="18900000" scaled="1"/>
          </a:gradFill>
          <a:ln w="9525">
            <a:noFill/>
            <a:round/>
            <a:headEnd/>
            <a:tailEnd/>
          </a:ln>
        </p:spPr>
        <p:txBody>
          <a:bodyPr lIns="51426" tIns="25713" rIns="51426" bIns="25713"/>
          <a:lstStyle/>
          <a:p>
            <a:pPr defTabSz="514259">
              <a:defRPr/>
            </a:pPr>
            <a:endParaRPr lang="en-US" sz="1000" kern="0">
              <a:solidFill>
                <a:sysClr val="windowText" lastClr="000000"/>
              </a:solidFill>
            </a:endParaRPr>
          </a:p>
        </p:txBody>
      </p:sp>
      <p:sp>
        <p:nvSpPr>
          <p:cNvPr id="115" name="Freeform 87"/>
          <p:cNvSpPr>
            <a:spLocks/>
          </p:cNvSpPr>
          <p:nvPr/>
        </p:nvSpPr>
        <p:spPr bwMode="gray">
          <a:xfrm>
            <a:off x="5092996" y="1580555"/>
            <a:ext cx="665197" cy="2760167"/>
          </a:xfrm>
          <a:custGeom>
            <a:avLst/>
            <a:gdLst>
              <a:gd name="T0" fmla="*/ 2147483647 w 619"/>
              <a:gd name="T1" fmla="*/ 2147483647 h 3091"/>
              <a:gd name="T2" fmla="*/ 2147483647 w 619"/>
              <a:gd name="T3" fmla="*/ 2147483647 h 3091"/>
              <a:gd name="T4" fmla="*/ 2147483647 w 619"/>
              <a:gd name="T5" fmla="*/ 0 h 3091"/>
              <a:gd name="T6" fmla="*/ 0 w 619"/>
              <a:gd name="T7" fmla="*/ 2147483647 h 3091"/>
              <a:gd name="T8" fmla="*/ 2147483647 w 619"/>
              <a:gd name="T9" fmla="*/ 2147483647 h 3091"/>
              <a:gd name="T10" fmla="*/ 0 60000 65536"/>
              <a:gd name="T11" fmla="*/ 0 60000 65536"/>
              <a:gd name="T12" fmla="*/ 0 60000 65536"/>
              <a:gd name="T13" fmla="*/ 0 60000 65536"/>
              <a:gd name="T14" fmla="*/ 0 60000 65536"/>
              <a:gd name="T15" fmla="*/ 0 w 619"/>
              <a:gd name="T16" fmla="*/ 0 h 3091"/>
              <a:gd name="T17" fmla="*/ 619 w 619"/>
              <a:gd name="T18" fmla="*/ 3091 h 3091"/>
            </a:gdLst>
            <a:ahLst/>
            <a:cxnLst>
              <a:cxn ang="T10">
                <a:pos x="T0" y="T1"/>
              </a:cxn>
              <a:cxn ang="T11">
                <a:pos x="T2" y="T3"/>
              </a:cxn>
              <a:cxn ang="T12">
                <a:pos x="T4" y="T5"/>
              </a:cxn>
              <a:cxn ang="T13">
                <a:pos x="T6" y="T7"/>
              </a:cxn>
              <a:cxn ang="T14">
                <a:pos x="T8" y="T9"/>
              </a:cxn>
            </a:cxnLst>
            <a:rect l="T15" t="T16" r="T17" b="T18"/>
            <a:pathLst>
              <a:path w="619" h="3091">
                <a:moveTo>
                  <a:pt x="1" y="3091"/>
                </a:moveTo>
                <a:lnTo>
                  <a:pt x="619" y="3091"/>
                </a:lnTo>
                <a:lnTo>
                  <a:pt x="611" y="0"/>
                </a:lnTo>
                <a:lnTo>
                  <a:pt x="0" y="1482"/>
                </a:lnTo>
                <a:lnTo>
                  <a:pt x="1" y="3091"/>
                </a:lnTo>
                <a:close/>
              </a:path>
            </a:pathLst>
          </a:custGeom>
          <a:gradFill rotWithShape="1">
            <a:gsLst>
              <a:gs pos="0">
                <a:srgbClr val="5F5F5F">
                  <a:alpha val="54999"/>
                </a:srgbClr>
              </a:gs>
              <a:gs pos="100000">
                <a:srgbClr val="FFFFFF">
                  <a:alpha val="0"/>
                </a:srgbClr>
              </a:gs>
            </a:gsLst>
            <a:lin ang="18900000" scaled="1"/>
          </a:gradFill>
          <a:ln w="9525">
            <a:noFill/>
            <a:round/>
            <a:headEnd/>
            <a:tailEnd/>
          </a:ln>
        </p:spPr>
        <p:txBody>
          <a:bodyPr lIns="51426" tIns="25713" rIns="51426" bIns="25713"/>
          <a:lstStyle/>
          <a:p>
            <a:pPr defTabSz="514259">
              <a:defRPr/>
            </a:pPr>
            <a:endParaRPr lang="en-US" sz="1000" kern="0">
              <a:solidFill>
                <a:sysClr val="windowText" lastClr="000000"/>
              </a:solidFill>
            </a:endParaRPr>
          </a:p>
        </p:txBody>
      </p:sp>
      <p:sp>
        <p:nvSpPr>
          <p:cNvPr id="116" name="Freeform 86"/>
          <p:cNvSpPr>
            <a:spLocks/>
          </p:cNvSpPr>
          <p:nvPr/>
        </p:nvSpPr>
        <p:spPr bwMode="gray">
          <a:xfrm>
            <a:off x="3085799" y="2878931"/>
            <a:ext cx="633946" cy="1461790"/>
          </a:xfrm>
          <a:custGeom>
            <a:avLst/>
            <a:gdLst>
              <a:gd name="T0" fmla="*/ 2147483647 w 710"/>
              <a:gd name="T1" fmla="*/ 2147483647 h 1637"/>
              <a:gd name="T2" fmla="*/ 2147483647 w 710"/>
              <a:gd name="T3" fmla="*/ 2147483647 h 1637"/>
              <a:gd name="T4" fmla="*/ 2147483647 w 710"/>
              <a:gd name="T5" fmla="*/ 0 h 1637"/>
              <a:gd name="T6" fmla="*/ 0 w 710"/>
              <a:gd name="T7" fmla="*/ 2147483647 h 1637"/>
              <a:gd name="T8" fmla="*/ 2147483647 w 710"/>
              <a:gd name="T9" fmla="*/ 2147483647 h 1637"/>
              <a:gd name="T10" fmla="*/ 0 60000 65536"/>
              <a:gd name="T11" fmla="*/ 0 60000 65536"/>
              <a:gd name="T12" fmla="*/ 0 60000 65536"/>
              <a:gd name="T13" fmla="*/ 0 60000 65536"/>
              <a:gd name="T14" fmla="*/ 0 60000 65536"/>
              <a:gd name="T15" fmla="*/ 0 w 710"/>
              <a:gd name="T16" fmla="*/ 0 h 1637"/>
              <a:gd name="T17" fmla="*/ 710 w 710"/>
              <a:gd name="T18" fmla="*/ 1637 h 1637"/>
            </a:gdLst>
            <a:ahLst/>
            <a:cxnLst>
              <a:cxn ang="T10">
                <a:pos x="T0" y="T1"/>
              </a:cxn>
              <a:cxn ang="T11">
                <a:pos x="T2" y="T3"/>
              </a:cxn>
              <a:cxn ang="T12">
                <a:pos x="T4" y="T5"/>
              </a:cxn>
              <a:cxn ang="T13">
                <a:pos x="T6" y="T7"/>
              </a:cxn>
              <a:cxn ang="T14">
                <a:pos x="T8" y="T9"/>
              </a:cxn>
            </a:cxnLst>
            <a:rect l="T15" t="T16" r="T17" b="T18"/>
            <a:pathLst>
              <a:path w="710" h="1637">
                <a:moveTo>
                  <a:pt x="1" y="1637"/>
                </a:moveTo>
                <a:lnTo>
                  <a:pt x="710" y="1637"/>
                </a:lnTo>
                <a:lnTo>
                  <a:pt x="702" y="0"/>
                </a:lnTo>
                <a:lnTo>
                  <a:pt x="0" y="717"/>
                </a:lnTo>
                <a:lnTo>
                  <a:pt x="1" y="1637"/>
                </a:lnTo>
                <a:close/>
              </a:path>
            </a:pathLst>
          </a:custGeom>
          <a:gradFill rotWithShape="1">
            <a:gsLst>
              <a:gs pos="0">
                <a:srgbClr val="5F5F5F">
                  <a:alpha val="54999"/>
                </a:srgbClr>
              </a:gs>
              <a:gs pos="100000">
                <a:srgbClr val="FFFFFF">
                  <a:alpha val="0"/>
                </a:srgbClr>
              </a:gs>
            </a:gsLst>
            <a:lin ang="18900000" scaled="1"/>
          </a:gradFill>
          <a:ln w="9525">
            <a:noFill/>
            <a:round/>
            <a:headEnd/>
            <a:tailEnd/>
          </a:ln>
        </p:spPr>
        <p:txBody>
          <a:bodyPr lIns="51426" tIns="25713" rIns="51426" bIns="25713"/>
          <a:lstStyle/>
          <a:p>
            <a:pPr defTabSz="514259">
              <a:defRPr/>
            </a:pPr>
            <a:endParaRPr lang="en-US" sz="1000" kern="0">
              <a:solidFill>
                <a:sysClr val="windowText" lastClr="000000"/>
              </a:solidFill>
            </a:endParaRPr>
          </a:p>
        </p:txBody>
      </p:sp>
      <p:grpSp>
        <p:nvGrpSpPr>
          <p:cNvPr id="117" name="Group 102"/>
          <p:cNvGrpSpPr>
            <a:grpSpLocks/>
          </p:cNvGrpSpPr>
          <p:nvPr/>
        </p:nvGrpSpPr>
        <p:grpSpPr bwMode="gray">
          <a:xfrm>
            <a:off x="7263592" y="4208562"/>
            <a:ext cx="337509" cy="50006"/>
            <a:chOff x="8478" y="4643"/>
            <a:chExt cx="378" cy="56"/>
          </a:xfrm>
        </p:grpSpPr>
        <p:sp>
          <p:nvSpPr>
            <p:cNvPr id="118" name="Rectangle 97"/>
            <p:cNvSpPr>
              <a:spLocks noChangeArrowheads="1"/>
            </p:cNvSpPr>
            <p:nvPr/>
          </p:nvSpPr>
          <p:spPr bwMode="gray">
            <a:xfrm>
              <a:off x="8478" y="4643"/>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19" name="Rectangle 98"/>
            <p:cNvSpPr>
              <a:spLocks noChangeArrowheads="1"/>
            </p:cNvSpPr>
            <p:nvPr/>
          </p:nvSpPr>
          <p:spPr bwMode="gray">
            <a:xfrm>
              <a:off x="8617" y="4643"/>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sp>
          <p:nvSpPr>
            <p:cNvPr id="120" name="Rectangle 100"/>
            <p:cNvSpPr>
              <a:spLocks noChangeArrowheads="1"/>
            </p:cNvSpPr>
            <p:nvPr/>
          </p:nvSpPr>
          <p:spPr bwMode="gray">
            <a:xfrm>
              <a:off x="8757" y="4643"/>
              <a:ext cx="99" cy="56"/>
            </a:xfrm>
            <a:prstGeom prst="rect">
              <a:avLst/>
            </a:prstGeom>
            <a:solidFill>
              <a:srgbClr val="B2B2B2"/>
            </a:solidFill>
            <a:ln w="9525">
              <a:noFill/>
              <a:miter lim="800000"/>
              <a:headEnd/>
              <a:tailEnd/>
            </a:ln>
          </p:spPr>
          <p:txBody>
            <a:bodyPr wrap="none" anchor="ctr"/>
            <a:lstStyle/>
            <a:p>
              <a:pPr defTabSz="514259">
                <a:defRPr/>
              </a:pPr>
              <a:endParaRPr lang="en-US" sz="1000" kern="0">
                <a:solidFill>
                  <a:sysClr val="windowText" lastClr="000000"/>
                </a:solidFill>
              </a:endParaRPr>
            </a:p>
          </p:txBody>
        </p:sp>
      </p:grpSp>
      <p:sp>
        <p:nvSpPr>
          <p:cNvPr id="121" name="TextBox 13"/>
          <p:cNvSpPr txBox="1">
            <a:spLocks noChangeArrowheads="1"/>
          </p:cNvSpPr>
          <p:nvPr/>
        </p:nvSpPr>
        <p:spPr bwMode="gray">
          <a:xfrm>
            <a:off x="7601994" y="4092476"/>
            <a:ext cx="1417003" cy="294302"/>
          </a:xfrm>
          <a:prstGeom prst="rect">
            <a:avLst/>
          </a:prstGeom>
          <a:noFill/>
          <a:ln w="9525">
            <a:noFill/>
            <a:miter lim="800000"/>
            <a:headEnd/>
            <a:tailEnd/>
          </a:ln>
        </p:spPr>
        <p:txBody>
          <a:bodyPr lIns="51426" tIns="25713" rIns="51426" bIns="25713">
            <a:spAutoFit/>
          </a:bodyPr>
          <a:lstStyle/>
          <a:p>
            <a:pPr defTabSz="514259">
              <a:lnSpc>
                <a:spcPct val="85000"/>
              </a:lnSpc>
              <a:defRPr/>
            </a:pPr>
            <a:r>
              <a:rPr lang="en-US" sz="1800" kern="0" dirty="0">
                <a:solidFill>
                  <a:srgbClr val="000000"/>
                </a:solidFill>
                <a:latin typeface="Calibri" charset="0"/>
              </a:rPr>
              <a:t>Previous Year</a:t>
            </a:r>
          </a:p>
        </p:txBody>
      </p:sp>
      <p:sp>
        <p:nvSpPr>
          <p:cNvPr id="122" name="TextBox 17"/>
          <p:cNvSpPr txBox="1">
            <a:spLocks noChangeArrowheads="1"/>
          </p:cNvSpPr>
          <p:nvPr/>
        </p:nvSpPr>
        <p:spPr bwMode="gray">
          <a:xfrm>
            <a:off x="3325091" y="867966"/>
            <a:ext cx="2619714" cy="766167"/>
          </a:xfrm>
          <a:prstGeom prst="rect">
            <a:avLst/>
          </a:prstGeom>
          <a:noFill/>
          <a:ln w="9525">
            <a:noFill/>
            <a:miter lim="800000"/>
            <a:headEnd/>
            <a:tailEnd/>
          </a:ln>
        </p:spPr>
        <p:txBody>
          <a:bodyPr lIns="51426" tIns="25713" rIns="51426" bIns="25713">
            <a:spAutoFit/>
          </a:bodyPr>
          <a:lstStyle/>
          <a:p>
            <a:pPr algn="ctr">
              <a:lnSpc>
                <a:spcPct val="85000"/>
              </a:lnSpc>
            </a:pPr>
            <a:r>
              <a:rPr lang="en-US" sz="3400" b="1" dirty="0">
                <a:solidFill>
                  <a:srgbClr val="595959"/>
                </a:solidFill>
                <a:latin typeface="Calibri" charset="0"/>
              </a:rPr>
              <a:t>N%</a:t>
            </a:r>
            <a:r>
              <a:rPr lang="en-US" sz="2000" b="1" dirty="0">
                <a:solidFill>
                  <a:srgbClr val="595959"/>
                </a:solidFill>
                <a:latin typeface="Calibri" charset="0"/>
              </a:rPr>
              <a:t> growth </a:t>
            </a:r>
            <a:br>
              <a:rPr lang="en-US" sz="2000" b="1" dirty="0">
                <a:solidFill>
                  <a:srgbClr val="595959"/>
                </a:solidFill>
                <a:latin typeface="Calibri" charset="0"/>
              </a:rPr>
            </a:br>
            <a:r>
              <a:rPr lang="en-US" sz="2000" b="1" dirty="0">
                <a:solidFill>
                  <a:srgbClr val="595959"/>
                </a:solidFill>
                <a:latin typeface="Calibri" charset="0"/>
              </a:rPr>
              <a:t>over </a:t>
            </a:r>
            <a:r>
              <a:rPr lang="en-US" sz="2000" b="1" dirty="0" err="1">
                <a:solidFill>
                  <a:srgbClr val="595959"/>
                </a:solidFill>
                <a:latin typeface="Calibri" charset="0"/>
              </a:rPr>
              <a:t>FYxx</a:t>
            </a:r>
            <a:endParaRPr lang="en-US" sz="2000" b="1" dirty="0">
              <a:solidFill>
                <a:srgbClr val="595959"/>
              </a:solidFill>
              <a:latin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Quote Box</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46</a:t>
            </a:fld>
            <a:endParaRPr lang="en-US" dirty="0"/>
          </a:p>
        </p:txBody>
      </p:sp>
      <p:sp>
        <p:nvSpPr>
          <p:cNvPr id="9" name="Content Placeholder 8"/>
          <p:cNvSpPr>
            <a:spLocks noGrp="1"/>
          </p:cNvSpPr>
          <p:nvPr>
            <p:ph idx="13"/>
          </p:nvPr>
        </p:nvSpPr>
        <p:spPr>
          <a:xfrm>
            <a:off x="993367" y="1762130"/>
            <a:ext cx="7109830" cy="1707696"/>
          </a:xfrm>
        </p:spPr>
        <p:txBody>
          <a:bodyPr/>
          <a:lstStyle/>
          <a:p>
            <a:r>
              <a:rPr lang="en-US" dirty="0">
                <a:solidFill>
                  <a:schemeClr val="bg1"/>
                </a:solidFill>
                <a:latin typeface="Calibri" charset="0"/>
              </a:rPr>
              <a:t>“A pessimist sees the difficulty in every opportunity; an optimist sees the opportunity in every difficulty.” </a:t>
            </a:r>
          </a:p>
        </p:txBody>
      </p:sp>
      <p:sp>
        <p:nvSpPr>
          <p:cNvPr id="7" name="TextBox 3"/>
          <p:cNvSpPr txBox="1">
            <a:spLocks noChangeArrowheads="1"/>
          </p:cNvSpPr>
          <p:nvPr/>
        </p:nvSpPr>
        <p:spPr bwMode="auto">
          <a:xfrm>
            <a:off x="5057775" y="3386138"/>
            <a:ext cx="3146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algn="r"/>
            <a:r>
              <a:rPr lang="en-US" sz="2400" dirty="0">
                <a:solidFill>
                  <a:srgbClr val="FFFFFF"/>
                </a:solidFill>
              </a:rPr>
              <a:t>- </a:t>
            </a:r>
            <a:r>
              <a:rPr lang="en-US" sz="2400" i="1" dirty="0">
                <a:solidFill>
                  <a:srgbClr val="FFFFFF"/>
                </a:solidFill>
              </a:rPr>
              <a:t>Winston Churchill</a:t>
            </a:r>
          </a:p>
        </p:txBody>
      </p:sp>
    </p:spTree>
    <p:extLst>
      <p:ext uri="{BB962C8B-B14F-4D97-AF65-F5344CB8AC3E}">
        <p14:creationId xmlns:p14="http://schemas.microsoft.com/office/powerpoint/2010/main" val="518236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Quote Box</a:t>
            </a:r>
            <a:endParaRPr lang="en-US" dirty="0"/>
          </a:p>
        </p:txBody>
      </p:sp>
      <p:sp>
        <p:nvSpPr>
          <p:cNvPr id="9" name="Slide Number Placeholder 8"/>
          <p:cNvSpPr>
            <a:spLocks noGrp="1"/>
          </p:cNvSpPr>
          <p:nvPr>
            <p:ph type="sldNum" sz="quarter" idx="10"/>
          </p:nvPr>
        </p:nvSpPr>
        <p:spPr/>
        <p:txBody>
          <a:bodyPr/>
          <a:lstStyle/>
          <a:p>
            <a:fld id="{027CC8FC-DC84-4CE8-AADD-ED05D9A2A54F}" type="slidenum">
              <a:rPr lang="en-US" smtClean="0"/>
              <a:pPr/>
              <a:t>47</a:t>
            </a:fld>
            <a:endParaRPr lang="en-US"/>
          </a:p>
        </p:txBody>
      </p:sp>
      <p:sp>
        <p:nvSpPr>
          <p:cNvPr id="6" name="Content Placeholder 5"/>
          <p:cNvSpPr>
            <a:spLocks noGrp="1"/>
          </p:cNvSpPr>
          <p:nvPr>
            <p:ph idx="13"/>
          </p:nvPr>
        </p:nvSpPr>
        <p:spPr>
          <a:xfrm>
            <a:off x="993367" y="1762130"/>
            <a:ext cx="7221444" cy="1707696"/>
          </a:xfrm>
        </p:spPr>
        <p:txBody>
          <a:bodyPr/>
          <a:lstStyle/>
          <a:p>
            <a:endParaRPr lang="en-US" dirty="0"/>
          </a:p>
        </p:txBody>
      </p:sp>
    </p:spTree>
    <p:extLst>
      <p:ext uri="{BB962C8B-B14F-4D97-AF65-F5344CB8AC3E}">
        <p14:creationId xmlns:p14="http://schemas.microsoft.com/office/powerpoint/2010/main" val="2799048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Quote Box</a:t>
            </a:r>
            <a:endParaRPr lang="en-US" dirty="0"/>
          </a:p>
        </p:txBody>
      </p:sp>
      <p:sp>
        <p:nvSpPr>
          <p:cNvPr id="9" name="Slide Number Placeholder 8"/>
          <p:cNvSpPr>
            <a:spLocks noGrp="1"/>
          </p:cNvSpPr>
          <p:nvPr>
            <p:ph type="sldNum" sz="quarter" idx="10"/>
          </p:nvPr>
        </p:nvSpPr>
        <p:spPr/>
        <p:txBody>
          <a:bodyPr/>
          <a:lstStyle/>
          <a:p>
            <a:fld id="{027CC8FC-DC84-4CE8-AADD-ED05D9A2A54F}" type="slidenum">
              <a:rPr lang="en-US" smtClean="0"/>
              <a:pPr/>
              <a:t>48</a:t>
            </a:fld>
            <a:endParaRPr lang="en-US"/>
          </a:p>
        </p:txBody>
      </p:sp>
      <p:sp>
        <p:nvSpPr>
          <p:cNvPr id="6" name="Content Placeholder 5"/>
          <p:cNvSpPr>
            <a:spLocks noGrp="1"/>
          </p:cNvSpPr>
          <p:nvPr>
            <p:ph idx="13"/>
          </p:nvPr>
        </p:nvSpPr>
        <p:spPr>
          <a:xfrm>
            <a:off x="926399" y="1762130"/>
            <a:ext cx="7299573" cy="1707696"/>
          </a:xfrm>
        </p:spPr>
        <p:txBody>
          <a:bodyPr/>
          <a:lstStyle/>
          <a:p>
            <a:endParaRPr lang="en-US" dirty="0"/>
          </a:p>
        </p:txBody>
      </p:sp>
    </p:spTree>
    <p:extLst>
      <p:ext uri="{BB962C8B-B14F-4D97-AF65-F5344CB8AC3E}">
        <p14:creationId xmlns:p14="http://schemas.microsoft.com/office/powerpoint/2010/main" val="2844612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027CC8FC-DC84-4CE8-AADD-ED05D9A2A54F}" type="slidenum">
              <a:rPr lang="en-US" smtClean="0"/>
              <a:pPr/>
              <a:t>49</a:t>
            </a:fld>
            <a:endParaRPr lang="en-US"/>
          </a:p>
        </p:txBody>
      </p:sp>
    </p:spTree>
    <p:extLst>
      <p:ext uri="{BB962C8B-B14F-4D97-AF65-F5344CB8AC3E}">
        <p14:creationId xmlns:p14="http://schemas.microsoft.com/office/powerpoint/2010/main" val="18558805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5</a:t>
            </a:fld>
            <a:endParaRPr lang="en-US"/>
          </a:p>
        </p:txBody>
      </p:sp>
      <p:pic>
        <p:nvPicPr>
          <p:cNvPr id="5" name="Picture 4" descr="auto_pw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3"/>
            <a:ext cx="9144000" cy="5153753"/>
          </a:xfrm>
          <a:prstGeom prst="rect">
            <a:avLst/>
          </a:prstGeom>
        </p:spPr>
      </p:pic>
      <p:sp>
        <p:nvSpPr>
          <p:cNvPr id="6" name="TextBox 5"/>
          <p:cNvSpPr txBox="1"/>
          <p:nvPr/>
        </p:nvSpPr>
        <p:spPr>
          <a:xfrm>
            <a:off x="5295900" y="1632803"/>
            <a:ext cx="3848100" cy="830997"/>
          </a:xfrm>
          <a:prstGeom prst="rect">
            <a:avLst/>
          </a:prstGeom>
          <a:solidFill>
            <a:schemeClr val="tx1"/>
          </a:solidFill>
        </p:spPr>
        <p:txBody>
          <a:bodyPr wrap="square" rtlCol="0">
            <a:spAutoFit/>
          </a:bodyPr>
          <a:lstStyle/>
          <a:p>
            <a:pPr algn="ctr"/>
            <a:r>
              <a:rPr lang="en-US" sz="2400" dirty="0" smtClean="0">
                <a:solidFill>
                  <a:schemeClr val="bg1"/>
                </a:solidFill>
              </a:rPr>
              <a:t>Red Team has Auto PWN</a:t>
            </a:r>
            <a:br>
              <a:rPr lang="en-US" sz="2400" dirty="0" smtClean="0">
                <a:solidFill>
                  <a:schemeClr val="bg1"/>
                </a:solidFill>
              </a:rPr>
            </a:br>
            <a:r>
              <a:rPr lang="en-US" sz="2400" dirty="0" smtClean="0">
                <a:solidFill>
                  <a:schemeClr val="bg1"/>
                </a:solidFill>
              </a:rPr>
              <a:t>Where is our Auto Mitigate?</a:t>
            </a:r>
            <a:endParaRPr lang="en-US" sz="2400" dirty="0">
              <a:solidFill>
                <a:schemeClr val="bg1"/>
              </a:solidFill>
            </a:endParaRPr>
          </a:p>
        </p:txBody>
      </p:sp>
      <p:sp>
        <p:nvSpPr>
          <p:cNvPr id="7" name="TextBox 6"/>
          <p:cNvSpPr txBox="1"/>
          <p:nvPr/>
        </p:nvSpPr>
        <p:spPr>
          <a:xfrm>
            <a:off x="49538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pentestlab.wordpress.com</a:t>
            </a:r>
            <a:r>
              <a:rPr lang="en-US" sz="1000" dirty="0">
                <a:solidFill>
                  <a:schemeClr val="bg1"/>
                </a:solidFill>
              </a:rPr>
              <a:t>/2012/04/23/</a:t>
            </a:r>
            <a:r>
              <a:rPr lang="en-US" sz="1000" dirty="0" err="1">
                <a:solidFill>
                  <a:schemeClr val="bg1"/>
                </a:solidFill>
              </a:rPr>
              <a:t>metasploit</a:t>
            </a:r>
            <a:r>
              <a:rPr lang="en-US" sz="1000" dirty="0">
                <a:solidFill>
                  <a:schemeClr val="bg1"/>
                </a:solidFill>
              </a:rPr>
              <a:t>-browser-</a:t>
            </a:r>
            <a:r>
              <a:rPr lang="en-US" sz="1000" dirty="0" err="1">
                <a:solidFill>
                  <a:schemeClr val="bg1"/>
                </a:solidFill>
              </a:rPr>
              <a:t>autopwn</a:t>
            </a:r>
            <a:r>
              <a:rPr lang="en-US" sz="1000" dirty="0">
                <a:solidFill>
                  <a:schemeClr val="bg1"/>
                </a:solidFill>
              </a:rPr>
              <a:t>/</a:t>
            </a:r>
          </a:p>
        </p:txBody>
      </p:sp>
    </p:spTree>
    <p:extLst>
      <p:ext uri="{BB962C8B-B14F-4D97-AF65-F5344CB8AC3E}">
        <p14:creationId xmlns:p14="http://schemas.microsoft.com/office/powerpoint/2010/main" val="27067432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5245680" y="3659386"/>
            <a:ext cx="3333126" cy="820639"/>
          </a:xfrm>
          <a:prstGeom prst="rect">
            <a:avLst/>
          </a:prstGeom>
        </p:spPr>
        <p:txBody>
          <a:bodyPr lIns="51426" tIns="25713" rIns="51426" bIns="25713"/>
          <a:lstStyle>
            <a:lvl1pPr marL="0" indent="0">
              <a:buNone/>
              <a:defRPr sz="4000" baseline="0"/>
            </a:lvl1pPr>
          </a:lstStyle>
          <a:p>
            <a:pPr defTabSz="514259" eaLnBrk="0" hangingPunct="0">
              <a:spcBef>
                <a:spcPts val="1181"/>
              </a:spcBef>
              <a:buClr>
                <a:srgbClr val="FFFFFF"/>
              </a:buClr>
              <a:buSzPct val="100000"/>
              <a:defRPr/>
            </a:pPr>
            <a:endParaRPr lang="en-US" kern="0" dirty="0">
              <a:solidFill>
                <a:schemeClr val="bg1"/>
              </a:solidFill>
              <a:latin typeface="+mn-lt"/>
              <a:ea typeface="+mn-ea"/>
              <a:cs typeface="+mn-cs"/>
              <a:sym typeface="Myriad Pro"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smtClean="0"/>
              <a:t>Intro self (This slide does not need to exist in final version)</a:t>
            </a: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smtClean="0"/>
              <a:t>Intros</a:t>
            </a:r>
          </a:p>
          <a:p>
            <a:r>
              <a:rPr lang="en-US" dirty="0" smtClean="0"/>
              <a:t>What we set out to accomplish</a:t>
            </a:r>
          </a:p>
          <a:p>
            <a:r>
              <a:rPr lang="en-US" dirty="0" smtClean="0"/>
              <a:t>The Build out</a:t>
            </a:r>
          </a:p>
          <a:p>
            <a:r>
              <a:rPr lang="en-US" dirty="0" smtClean="0"/>
              <a:t>The Known</a:t>
            </a:r>
          </a:p>
          <a:p>
            <a:r>
              <a:rPr lang="en-US" dirty="0" smtClean="0"/>
              <a:t>The Unknown</a:t>
            </a:r>
          </a:p>
          <a:p>
            <a:r>
              <a:rPr lang="en-US" dirty="0" smtClean="0"/>
              <a:t>Prevention</a:t>
            </a:r>
          </a:p>
          <a:p>
            <a:r>
              <a:rPr lang="en-US" dirty="0" smtClean="0"/>
              <a:t>SAM (SA-Mitigation) in-Depth</a:t>
            </a:r>
          </a:p>
          <a:p>
            <a:r>
              <a:rPr lang="en-US" dirty="0" smtClean="0"/>
              <a:t>Closing</a:t>
            </a:r>
          </a:p>
          <a:p>
            <a:endParaRPr lang="en-US" dirty="0" smtClean="0"/>
          </a:p>
          <a:p>
            <a:pPr marL="0" indent="0">
              <a:buNone/>
            </a:pPr>
            <a:endParaRPr lang="en-US" dirty="0" smtClean="0"/>
          </a:p>
          <a:p>
            <a:endParaRPr lang="en-US" dirty="0" smtClean="0"/>
          </a:p>
          <a:p>
            <a:pPr marL="0" indent="0">
              <a:buNone/>
            </a:pP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7</a:t>
            </a:fld>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8</a:t>
            </a:fld>
            <a:endParaRPr lang="en-US"/>
          </a:p>
        </p:txBody>
      </p:sp>
      <p:pic>
        <p:nvPicPr>
          <p:cNvPr id="14" name="Picture 13" descr="sentry-gun-of-team-fortress-sdzlinko-drsui_087017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extBox 14"/>
          <p:cNvSpPr txBox="1"/>
          <p:nvPr/>
        </p:nvSpPr>
        <p:spPr>
          <a:xfrm>
            <a:off x="0" y="1858016"/>
            <a:ext cx="3848100" cy="830997"/>
          </a:xfrm>
          <a:prstGeom prst="rect">
            <a:avLst/>
          </a:prstGeom>
          <a:solidFill>
            <a:schemeClr val="tx1"/>
          </a:solidFill>
        </p:spPr>
        <p:txBody>
          <a:bodyPr wrap="square" rtlCol="0">
            <a:spAutoFit/>
          </a:bodyPr>
          <a:lstStyle/>
          <a:p>
            <a:pPr algn="ctr"/>
            <a:r>
              <a:rPr lang="en-US" sz="2400" dirty="0" smtClean="0">
                <a:solidFill>
                  <a:schemeClr val="bg1"/>
                </a:solidFill>
              </a:rPr>
              <a:t>Auto Mitigating Attacks </a:t>
            </a:r>
            <a:br>
              <a:rPr lang="en-US" sz="2400" dirty="0" smtClean="0">
                <a:solidFill>
                  <a:schemeClr val="bg1"/>
                </a:solidFill>
              </a:rPr>
            </a:br>
            <a:r>
              <a:rPr lang="en-US" sz="2400" dirty="0" smtClean="0">
                <a:solidFill>
                  <a:schemeClr val="bg1"/>
                </a:solidFill>
              </a:rPr>
              <a:t>with Enterprise Security</a:t>
            </a:r>
            <a:endParaRPr lang="en-US" sz="2400" dirty="0">
              <a:solidFill>
                <a:schemeClr val="bg1"/>
              </a:solidFill>
            </a:endParaRPr>
          </a:p>
        </p:txBody>
      </p:sp>
    </p:spTree>
    <p:extLst>
      <p:ext uri="{BB962C8B-B14F-4D97-AF65-F5344CB8AC3E}">
        <p14:creationId xmlns:p14="http://schemas.microsoft.com/office/powerpoint/2010/main" val="18365335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9</a:t>
            </a:fld>
            <a:endParaRPr lang="en-US"/>
          </a:p>
        </p:txBody>
      </p:sp>
      <p:pic>
        <p:nvPicPr>
          <p:cNvPr id="7" name="Picture 6" descr="Indy_cuts_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4736650"/>
          </a:xfrm>
          <a:prstGeom prst="rect">
            <a:avLst/>
          </a:prstGeom>
        </p:spPr>
      </p:pic>
      <p:sp>
        <p:nvSpPr>
          <p:cNvPr id="9" name="TextBox 8"/>
          <p:cNvSpPr txBox="1"/>
          <p:nvPr/>
        </p:nvSpPr>
        <p:spPr>
          <a:xfrm>
            <a:off x="-40211" y="3816"/>
            <a:ext cx="2500130" cy="830997"/>
          </a:xfrm>
          <a:prstGeom prst="rect">
            <a:avLst/>
          </a:prstGeom>
          <a:solidFill>
            <a:schemeClr val="tx1"/>
          </a:solidFill>
        </p:spPr>
        <p:txBody>
          <a:bodyPr wrap="square" rtlCol="0">
            <a:spAutoFit/>
          </a:bodyPr>
          <a:lstStyle/>
          <a:p>
            <a:pPr algn="ctr"/>
            <a:r>
              <a:rPr lang="en-US" sz="2400" dirty="0">
                <a:solidFill>
                  <a:schemeClr val="bg1"/>
                </a:solidFill>
              </a:rPr>
              <a:t>Auto-mitigation </a:t>
            </a:r>
            <a:r>
              <a:rPr lang="en-US" sz="2400" dirty="0" smtClean="0">
                <a:solidFill>
                  <a:schemeClr val="bg1"/>
                </a:solidFill>
              </a:rPr>
              <a:t/>
            </a:r>
            <a:br>
              <a:rPr lang="en-US" sz="2400" dirty="0" smtClean="0">
                <a:solidFill>
                  <a:schemeClr val="bg1"/>
                </a:solidFill>
              </a:rPr>
            </a:br>
            <a:r>
              <a:rPr lang="en-US" sz="2400" dirty="0" smtClean="0">
                <a:solidFill>
                  <a:schemeClr val="bg1"/>
                </a:solidFill>
              </a:rPr>
              <a:t>is </a:t>
            </a:r>
            <a:r>
              <a:rPr lang="en-US" sz="2400" dirty="0">
                <a:solidFill>
                  <a:schemeClr val="bg1"/>
                </a:solidFill>
              </a:rPr>
              <a:t>not Heresy</a:t>
            </a:r>
            <a:r>
              <a:rPr lang="en-US" sz="2400" dirty="0" smtClean="0">
                <a:solidFill>
                  <a:schemeClr val="bg1"/>
                </a:solidFill>
              </a:rPr>
              <a:t>!</a:t>
            </a:r>
            <a:endParaRPr lang="en-US" sz="2400" dirty="0">
              <a:solidFill>
                <a:schemeClr val="bg1"/>
              </a:solidFill>
            </a:endParaRPr>
          </a:p>
        </p:txBody>
      </p:sp>
      <p:sp>
        <p:nvSpPr>
          <p:cNvPr id="5" name="TextBox 4"/>
          <p:cNvSpPr txBox="1"/>
          <p:nvPr/>
        </p:nvSpPr>
        <p:spPr>
          <a:xfrm>
            <a:off x="6587648" y="3923495"/>
            <a:ext cx="2556352" cy="830997"/>
          </a:xfrm>
          <a:prstGeom prst="rect">
            <a:avLst/>
          </a:prstGeom>
          <a:solidFill>
            <a:schemeClr val="tx1"/>
          </a:solidFill>
        </p:spPr>
        <p:txBody>
          <a:bodyPr wrap="square" rtlCol="0">
            <a:spAutoFit/>
          </a:bodyPr>
          <a:lstStyle/>
          <a:p>
            <a:pPr algn="ctr"/>
            <a:r>
              <a:rPr lang="en-US" sz="2400" dirty="0">
                <a:solidFill>
                  <a:srgbClr val="FFFFFF"/>
                </a:solidFill>
              </a:rPr>
              <a:t>Is </a:t>
            </a:r>
            <a:r>
              <a:rPr lang="en-US" sz="2400" dirty="0" smtClean="0">
                <a:solidFill>
                  <a:srgbClr val="FFFFFF"/>
                </a:solidFill>
              </a:rPr>
              <a:t>an </a:t>
            </a:r>
            <a:r>
              <a:rPr lang="en-US" sz="2400" dirty="0">
                <a:solidFill>
                  <a:srgbClr val="FFFFFF"/>
                </a:solidFill>
              </a:rPr>
              <a:t>accepted business risk</a:t>
            </a:r>
          </a:p>
        </p:txBody>
      </p:sp>
    </p:spTree>
    <p:extLst>
      <p:ext uri="{BB962C8B-B14F-4D97-AF65-F5344CB8AC3E}">
        <p14:creationId xmlns:p14="http://schemas.microsoft.com/office/powerpoint/2010/main" val="519967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lunk_conf2014_PPT TEMPLATE_07111">
  <a:themeElements>
    <a:clrScheme name="SKO">
      <a:dk1>
        <a:sysClr val="windowText" lastClr="000000"/>
      </a:dk1>
      <a:lt1>
        <a:sysClr val="window" lastClr="FFFFFF"/>
      </a:lt1>
      <a:dk2>
        <a:srgbClr val="000000"/>
      </a:dk2>
      <a:lt2>
        <a:srgbClr val="000000"/>
      </a:lt2>
      <a:accent1>
        <a:srgbClr val="000000"/>
      </a:accent1>
      <a:accent2>
        <a:srgbClr val="00A9E1"/>
      </a:accent2>
      <a:accent3>
        <a:srgbClr val="65A637"/>
      </a:accent3>
      <a:accent4>
        <a:srgbClr val="C0C0C0"/>
      </a:accent4>
      <a:accent5>
        <a:srgbClr val="005F86"/>
      </a:accent5>
      <a:accent6>
        <a:srgbClr val="5F5F5F"/>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Splunk_conf2014_PPT TEMPLATE_07111.potx</Template>
  <TotalTime>10947</TotalTime>
  <Words>1229</Words>
  <Application>Microsoft Macintosh PowerPoint</Application>
  <PresentationFormat>On-screen Show (16:9)</PresentationFormat>
  <Paragraphs>407</Paragraphs>
  <Slides>50</Slides>
  <Notes>10</Notes>
  <HiddenSlides>21</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Splunk_conf2014_PPT TEMPLATE_07111</vt:lpstr>
      <vt:lpstr>Automatic Malware Detection, Analysis, and Mitigation in Splunk</vt:lpstr>
      <vt:lpstr>Disclaimer</vt:lpstr>
      <vt:lpstr>PowerPoint Presentation</vt:lpstr>
      <vt:lpstr>PowerPoint Presentation</vt:lpstr>
      <vt:lpstr>PowerPoint Presentation</vt:lpstr>
      <vt:lpstr>Intro</vt:lpstr>
      <vt:lpstr>Agenda</vt:lpstr>
      <vt:lpstr>PowerPoint Presentation</vt:lpstr>
      <vt:lpstr>PowerPoint Presentation</vt:lpstr>
      <vt:lpstr>Basic Attack Architecture</vt:lpstr>
      <vt:lpstr>PowerPoint Presentation</vt:lpstr>
      <vt:lpstr>Attack Scenario #1</vt:lpstr>
      <vt:lpstr>Attack Scenario #1</vt:lpstr>
      <vt:lpstr>Attack Scenario #1</vt:lpstr>
      <vt:lpstr>Attack Scenario #1</vt:lpstr>
      <vt:lpstr>PowerPoint Presentation</vt:lpstr>
      <vt:lpstr>The Known</vt:lpstr>
      <vt:lpstr>Mitigation Framework</vt:lpstr>
      <vt:lpstr>Close The Loop</vt:lpstr>
      <vt:lpstr>PowerPoint Presentation</vt:lpstr>
      <vt:lpstr>Attack Scenario #2</vt:lpstr>
      <vt:lpstr>Attack Scenario #2</vt:lpstr>
      <vt:lpstr>Attack Scenario #2</vt:lpstr>
      <vt:lpstr>Attack Scenario #2</vt:lpstr>
      <vt:lpstr>Attack Scenario #2</vt:lpstr>
      <vt:lpstr>PowerPoint Presentation</vt:lpstr>
      <vt:lpstr>The Unknown</vt:lpstr>
      <vt:lpstr>PowerPoint Presentation</vt:lpstr>
      <vt:lpstr>PowerPoint Presentation</vt:lpstr>
      <vt:lpstr>PowerPoint Presentation</vt:lpstr>
      <vt:lpstr>Sample with screenshot</vt:lpstr>
      <vt:lpstr>Sample Two-column Format</vt:lpstr>
      <vt:lpstr>Splunk Object Style</vt:lpstr>
      <vt:lpstr>Applying Splunk Object Style</vt:lpstr>
      <vt:lpstr>Logos</vt:lpstr>
      <vt:lpstr>Splunk Icons</vt:lpstr>
      <vt:lpstr>Splunk Icons Cont’d</vt:lpstr>
      <vt:lpstr>Splunk Icons</vt:lpstr>
      <vt:lpstr>Splunk Icons</vt:lpstr>
      <vt:lpstr>Arrows</vt:lpstr>
      <vt:lpstr>Table Example</vt:lpstr>
      <vt:lpstr>Table Example</vt:lpstr>
      <vt:lpstr> Sample Customer Success</vt:lpstr>
      <vt:lpstr>Timeline Chart</vt:lpstr>
      <vt:lpstr>Chart Example</vt:lpstr>
      <vt:lpstr>Quote Box</vt:lpstr>
      <vt:lpstr>Quote Box</vt:lpstr>
      <vt:lpstr>Quote Box</vt:lpstr>
      <vt:lpstr>PowerPoint Presentation</vt:lpstr>
      <vt:lpstr>PowerPoint Presentation</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creator>
  <cp:lastModifiedBy>Jose Hernandez</cp:lastModifiedBy>
  <cp:revision>298</cp:revision>
  <dcterms:created xsi:type="dcterms:W3CDTF">2011-03-03T00:36:28Z</dcterms:created>
  <dcterms:modified xsi:type="dcterms:W3CDTF">2014-09-19T20:11:49Z</dcterms:modified>
</cp:coreProperties>
</file>